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 id="280" r:id="rId28"/>
    <p:sldId id="282" r:id="rId29"/>
    <p:sldId id="283" r:id="rId30"/>
    <p:sldId id="284" r:id="rId31"/>
    <p:sldId id="285" r:id="rId32"/>
    <p:sldId id="292" r:id="rId33"/>
    <p:sldId id="287" r:id="rId34"/>
    <p:sldId id="288" r:id="rId35"/>
    <p:sldId id="289" r:id="rId36"/>
    <p:sldId id="290" r:id="rId37"/>
    <p:sldId id="293" r:id="rId38"/>
    <p:sldId id="291"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1" d="100"/>
          <a:sy n="111" d="100"/>
        </p:scale>
        <p:origin x="1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5DC442C-8C5D-4BCB-8687-A89013615B1B}">
      <dgm:prSet/>
      <dgm:spPr>
        <a:solidFill>
          <a:schemeClr val="accent1">
            <a:lumMod val="75000"/>
          </a:schemeClr>
        </a:solidFill>
      </dgm:spPr>
      <dgm:t>
        <a:bodyPr/>
        <a:lstStyle/>
        <a:p>
          <a:r>
            <a:rPr lang="en-US" b="1"/>
            <a:t>Batting out of order</a:t>
          </a:r>
          <a:endParaRPr lang="en-US"/>
        </a:p>
      </dgm:t>
    </dgm:pt>
    <dgm:pt modelId="{EF8B7AFB-E381-48B5-8E50-6B3F0C742B4B}" type="parTrans" cxnId="{2D95E969-3768-4EED-8D08-102F20E7F103}">
      <dgm:prSet/>
      <dgm:spPr/>
      <dgm:t>
        <a:bodyPr/>
        <a:lstStyle/>
        <a:p>
          <a:endParaRPr lang="en-US"/>
        </a:p>
      </dgm:t>
    </dgm:pt>
    <dgm:pt modelId="{1426341F-FE66-4608-89CD-536E4D3C74D6}" type="sibTrans" cxnId="{2D95E969-3768-4EED-8D08-102F20E7F103}">
      <dgm:prSet/>
      <dgm:spPr/>
      <dgm:t>
        <a:bodyPr/>
        <a:lstStyle/>
        <a:p>
          <a:endParaRPr lang="en-US"/>
        </a:p>
      </dgm:t>
    </dgm:pt>
    <dgm:pt modelId="{AC5D5687-FAA1-4FB1-892B-DA04DF0033A3}">
      <dgm:prSet/>
      <dgm:spPr>
        <a:solidFill>
          <a:schemeClr val="accent1">
            <a:lumMod val="75000"/>
          </a:schemeClr>
        </a:solidFill>
      </dgm:spPr>
      <dgm:t>
        <a:bodyPr/>
        <a:lstStyle/>
        <a:p>
          <a:r>
            <a:rPr lang="en-US" b="1"/>
            <a:t>What is the base path?</a:t>
          </a:r>
          <a:endParaRPr lang="en-US"/>
        </a:p>
      </dgm:t>
    </dgm:pt>
    <dgm:pt modelId="{A7D8128C-067B-48F6-8F07-584D276C10D2}" type="parTrans" cxnId="{118B5631-4418-4446-AE2F-E96533AB757B}">
      <dgm:prSet/>
      <dgm:spPr/>
      <dgm:t>
        <a:bodyPr/>
        <a:lstStyle/>
        <a:p>
          <a:endParaRPr lang="en-US"/>
        </a:p>
      </dgm:t>
    </dgm:pt>
    <dgm:pt modelId="{1F416AB1-BA92-4B13-A03D-97D86E2ABAD5}" type="sibTrans" cxnId="{118B5631-4418-4446-AE2F-E96533AB757B}">
      <dgm:prSet/>
      <dgm:spPr/>
      <dgm:t>
        <a:bodyPr/>
        <a:lstStyle/>
        <a:p>
          <a:endParaRPr lang="en-US"/>
        </a:p>
      </dgm:t>
    </dgm:pt>
    <dgm:pt modelId="{04C01CFA-906B-4125-B12D-84015FDF9EFB}">
      <dgm:prSet/>
      <dgm:spPr>
        <a:solidFill>
          <a:schemeClr val="accent1">
            <a:lumMod val="75000"/>
          </a:schemeClr>
        </a:solidFill>
      </dgm:spPr>
      <dgm:t>
        <a:bodyPr/>
        <a:lstStyle/>
        <a:p>
          <a:r>
            <a:rPr lang="en-US" b="1"/>
            <a:t>Runners' lane violations</a:t>
          </a:r>
          <a:endParaRPr lang="en-US"/>
        </a:p>
      </dgm:t>
    </dgm:pt>
    <dgm:pt modelId="{F44AFC82-7370-4B52-A30C-D884CE646DC7}" type="parTrans" cxnId="{AA5CF7C6-166B-46E8-A43C-48C444BE8231}">
      <dgm:prSet/>
      <dgm:spPr/>
      <dgm:t>
        <a:bodyPr/>
        <a:lstStyle/>
        <a:p>
          <a:endParaRPr lang="en-US"/>
        </a:p>
      </dgm:t>
    </dgm:pt>
    <dgm:pt modelId="{CC16DB4C-0A11-44F2-9770-A19E297023F2}" type="sibTrans" cxnId="{AA5CF7C6-166B-46E8-A43C-48C444BE8231}">
      <dgm:prSet/>
      <dgm:spPr/>
      <dgm:t>
        <a:bodyPr/>
        <a:lstStyle/>
        <a:p>
          <a:endParaRPr lang="en-US"/>
        </a:p>
      </dgm:t>
    </dgm:pt>
    <dgm:pt modelId="{6B0AF2A7-2B09-4099-A601-AACA2F82B869}">
      <dgm:prSet/>
      <dgm:spPr>
        <a:solidFill>
          <a:schemeClr val="accent1">
            <a:lumMod val="75000"/>
          </a:schemeClr>
        </a:solidFill>
      </dgm:spPr>
      <dgm:t>
        <a:bodyPr/>
        <a:lstStyle/>
        <a:p>
          <a:r>
            <a:rPr lang="en-US" b="1"/>
            <a:t>Runners’ leaving early </a:t>
          </a:r>
          <a:endParaRPr lang="en-US"/>
        </a:p>
      </dgm:t>
    </dgm:pt>
    <dgm:pt modelId="{129B3A48-D72D-4C9F-947E-2B618A45F385}" type="parTrans" cxnId="{56A75D03-2E5D-4417-BF3A-2D29C9CF034F}">
      <dgm:prSet/>
      <dgm:spPr/>
      <dgm:t>
        <a:bodyPr/>
        <a:lstStyle/>
        <a:p>
          <a:endParaRPr lang="en-US"/>
        </a:p>
      </dgm:t>
    </dgm:pt>
    <dgm:pt modelId="{E853375E-D8C9-408C-BD20-2AEDA104F86C}" type="sibTrans" cxnId="{56A75D03-2E5D-4417-BF3A-2D29C9CF034F}">
      <dgm:prSet/>
      <dgm:spPr/>
      <dgm:t>
        <a:bodyPr/>
        <a:lstStyle/>
        <a:p>
          <a:endParaRPr lang="en-US"/>
        </a:p>
      </dgm:t>
    </dgm:pt>
    <dgm:pt modelId="{235FA7DA-30EE-441E-9FDE-3302D4C33C2F}">
      <dgm:prSet/>
      <dgm:spPr>
        <a:solidFill>
          <a:schemeClr val="accent1">
            <a:lumMod val="75000"/>
          </a:schemeClr>
        </a:solidFill>
      </dgm:spPr>
      <dgm:t>
        <a:bodyPr/>
        <a:lstStyle/>
        <a:p>
          <a:r>
            <a:rPr lang="en-US" b="1"/>
            <a:t>Illegal Pitches</a:t>
          </a:r>
          <a:endParaRPr lang="en-US"/>
        </a:p>
      </dgm:t>
    </dgm:pt>
    <dgm:pt modelId="{84E154C6-AC01-4E0E-8E02-72D1DE665C4C}" type="parTrans" cxnId="{A9EB2CE8-7F55-4B06-8B26-5F1CE6FE4D8C}">
      <dgm:prSet/>
      <dgm:spPr/>
      <dgm:t>
        <a:bodyPr/>
        <a:lstStyle/>
        <a:p>
          <a:endParaRPr lang="en-US"/>
        </a:p>
      </dgm:t>
    </dgm:pt>
    <dgm:pt modelId="{AA94329D-57B8-4DF7-8E74-C92F8E77F63E}" type="sibTrans" cxnId="{A9EB2CE8-7F55-4B06-8B26-5F1CE6FE4D8C}">
      <dgm:prSet/>
      <dgm:spPr/>
      <dgm:t>
        <a:bodyPr/>
        <a:lstStyle/>
        <a:p>
          <a:endParaRPr lang="en-US"/>
        </a:p>
      </dgm:t>
    </dgm:pt>
    <dgm:pt modelId="{45216452-6FA7-499D-A49D-47D9A0A0631B}">
      <dgm:prSet/>
      <dgm:spPr>
        <a:solidFill>
          <a:schemeClr val="accent1">
            <a:lumMod val="75000"/>
          </a:schemeClr>
        </a:solidFill>
      </dgm:spPr>
      <dgm:t>
        <a:bodyPr/>
        <a:lstStyle/>
        <a:p>
          <a:r>
            <a:rPr lang="en-US" b="1"/>
            <a:t>Obstruction vs Interference </a:t>
          </a:r>
          <a:endParaRPr lang="en-US"/>
        </a:p>
      </dgm:t>
    </dgm:pt>
    <dgm:pt modelId="{0BA00BAC-619D-4159-94EF-928E64E70198}" type="parTrans" cxnId="{E072F43A-1EE8-4ADC-87D4-1B5EBE30B8B2}">
      <dgm:prSet/>
      <dgm:spPr/>
      <dgm:t>
        <a:bodyPr/>
        <a:lstStyle/>
        <a:p>
          <a:endParaRPr lang="en-US"/>
        </a:p>
      </dgm:t>
    </dgm:pt>
    <dgm:pt modelId="{2E4D5028-C8C2-452C-9B3B-5F7BDDE7A96D}" type="sibTrans" cxnId="{E072F43A-1EE8-4ADC-87D4-1B5EBE30B8B2}">
      <dgm:prSet/>
      <dgm:spPr/>
      <dgm:t>
        <a:bodyPr/>
        <a:lstStyle/>
        <a:p>
          <a:endParaRPr lang="en-US"/>
        </a:p>
      </dgm:t>
    </dgm:pt>
    <dgm:pt modelId="{94C44408-289F-40FA-8EC8-BAB8F08EE2B3}">
      <dgm:prSet/>
      <dgm:spPr>
        <a:solidFill>
          <a:schemeClr val="accent1">
            <a:lumMod val="75000"/>
          </a:schemeClr>
        </a:solidFill>
      </dgm:spPr>
      <dgm:t>
        <a:bodyPr/>
        <a:lstStyle/>
        <a:p>
          <a:r>
            <a:rPr lang="en-US" b="1"/>
            <a:t>Batter/Catcher/Umpire Interference</a:t>
          </a:r>
          <a:endParaRPr lang="en-US"/>
        </a:p>
      </dgm:t>
    </dgm:pt>
    <dgm:pt modelId="{B7120A03-8332-4592-ACFC-A627227B6C95}" type="parTrans" cxnId="{05E5C26D-A174-44C3-A23D-7C08BC573406}">
      <dgm:prSet/>
      <dgm:spPr/>
      <dgm:t>
        <a:bodyPr/>
        <a:lstStyle/>
        <a:p>
          <a:endParaRPr lang="en-US"/>
        </a:p>
      </dgm:t>
    </dgm:pt>
    <dgm:pt modelId="{F2887918-7265-4042-A3F4-EC8F6E1F2AD5}" type="sibTrans" cxnId="{05E5C26D-A174-44C3-A23D-7C08BC573406}">
      <dgm:prSet/>
      <dgm:spPr/>
      <dgm:t>
        <a:bodyPr/>
        <a:lstStyle/>
        <a:p>
          <a:endParaRPr lang="en-US"/>
        </a:p>
      </dgm:t>
    </dgm:pt>
    <dgm:pt modelId="{4F429971-4E5B-4903-ADC8-6F6A84CA97E4}">
      <dgm:prSet/>
      <dgm:spPr>
        <a:solidFill>
          <a:schemeClr val="accent1">
            <a:lumMod val="75000"/>
          </a:schemeClr>
        </a:solidFill>
      </dgm:spPr>
      <dgm:t>
        <a:bodyPr/>
        <a:lstStyle/>
        <a:p>
          <a:r>
            <a:rPr lang="en-US" b="1"/>
            <a:t>When to award bases and how many</a:t>
          </a:r>
          <a:endParaRPr lang="en-US"/>
        </a:p>
      </dgm:t>
    </dgm:pt>
    <dgm:pt modelId="{9AC2CF3F-F8FE-4A78-836B-CD588C4E01F8}" type="parTrans" cxnId="{0CCAC98F-6179-4C02-8424-1B1C1685602B}">
      <dgm:prSet/>
      <dgm:spPr/>
      <dgm:t>
        <a:bodyPr/>
        <a:lstStyle/>
        <a:p>
          <a:endParaRPr lang="en-US"/>
        </a:p>
      </dgm:t>
    </dgm:pt>
    <dgm:pt modelId="{45563898-1F9E-4395-B97C-FBB7F89D40DD}" type="sibTrans" cxnId="{0CCAC98F-6179-4C02-8424-1B1C1685602B}">
      <dgm:prSet/>
      <dgm:spPr/>
      <dgm:t>
        <a:bodyPr/>
        <a:lstStyle/>
        <a:p>
          <a:endParaRPr lang="en-US"/>
        </a:p>
      </dgm:t>
    </dgm:pt>
    <dgm:pt modelId="{5E23C00C-51D8-4CA6-AC8A-1BBCC68C2DF8}">
      <dgm:prSet/>
      <dgm:spPr>
        <a:solidFill>
          <a:schemeClr val="accent1">
            <a:lumMod val="75000"/>
          </a:schemeClr>
        </a:solidFill>
      </dgm:spPr>
      <dgm:t>
        <a:bodyPr/>
        <a:lstStyle/>
        <a:p>
          <a:r>
            <a:rPr lang="en-US" b="1"/>
            <a:t>What can you do with unruly spectators</a:t>
          </a:r>
          <a:endParaRPr lang="en-US"/>
        </a:p>
      </dgm:t>
    </dgm:pt>
    <dgm:pt modelId="{2DD409BA-1577-4729-8A93-6D1BC80B7672}" type="parTrans" cxnId="{B97E41AB-8F28-40C8-9178-00E4C1E81D60}">
      <dgm:prSet/>
      <dgm:spPr/>
      <dgm:t>
        <a:bodyPr/>
        <a:lstStyle/>
        <a:p>
          <a:endParaRPr lang="en-US"/>
        </a:p>
      </dgm:t>
    </dgm:pt>
    <dgm:pt modelId="{8F85B087-8733-4195-8985-50EAE30616B0}" type="sibTrans" cxnId="{B97E41AB-8F28-40C8-9178-00E4C1E81D60}">
      <dgm:prSet/>
      <dgm:spPr/>
      <dgm:t>
        <a:bodyPr/>
        <a:lstStyle/>
        <a:p>
          <a:endParaRPr lang="en-US"/>
        </a:p>
      </dgm:t>
    </dgm:pt>
    <dgm:pt modelId="{30CAD59A-5FC9-4FCE-B277-F7392C57F9D1}">
      <dgm:prSet/>
      <dgm:spPr>
        <a:solidFill>
          <a:schemeClr val="accent1">
            <a:lumMod val="75000"/>
          </a:schemeClr>
        </a:solidFill>
      </dgm:spPr>
      <dgm:t>
        <a:bodyPr/>
        <a:lstStyle/>
        <a:p>
          <a:r>
            <a:rPr lang="en-US" b="1"/>
            <a:t>10 misinterpreted Little League rules </a:t>
          </a:r>
          <a:endParaRPr lang="en-US"/>
        </a:p>
      </dgm:t>
    </dgm:pt>
    <dgm:pt modelId="{F299DD16-BF6A-4DEE-B308-2F240258D417}" type="parTrans" cxnId="{B766917F-4B48-431F-9550-A2ED6698BFBD}">
      <dgm:prSet/>
      <dgm:spPr/>
      <dgm:t>
        <a:bodyPr/>
        <a:lstStyle/>
        <a:p>
          <a:endParaRPr lang="en-US"/>
        </a:p>
      </dgm:t>
    </dgm:pt>
    <dgm:pt modelId="{517A310B-F618-4378-BD04-3BC3104E293B}" type="sibTrans" cxnId="{B766917F-4B48-431F-9550-A2ED6698BFBD}">
      <dgm:prSet/>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 modelId="{7615B18A-3332-4207-9EF5-8D885FC6D075}" type="pres">
      <dgm:prSet presAssocID="{05DC442C-8C5D-4BCB-8687-A89013615B1B}" presName="node" presStyleLbl="node1" presStyleIdx="0" presStyleCnt="10">
        <dgm:presLayoutVars>
          <dgm:bulletEnabled val="1"/>
        </dgm:presLayoutVars>
      </dgm:prSet>
      <dgm:spPr/>
    </dgm:pt>
    <dgm:pt modelId="{7DA54F1D-7DF2-47D2-B65B-10B3B8B00C36}" type="pres">
      <dgm:prSet presAssocID="{1426341F-FE66-4608-89CD-536E4D3C74D6}" presName="sibTrans" presStyleCnt="0"/>
      <dgm:spPr/>
    </dgm:pt>
    <dgm:pt modelId="{1A3F4FEF-51EA-4878-9817-D67E1365890C}" type="pres">
      <dgm:prSet presAssocID="{AC5D5687-FAA1-4FB1-892B-DA04DF0033A3}" presName="node" presStyleLbl="node1" presStyleIdx="1" presStyleCnt="10">
        <dgm:presLayoutVars>
          <dgm:bulletEnabled val="1"/>
        </dgm:presLayoutVars>
      </dgm:prSet>
      <dgm:spPr/>
    </dgm:pt>
    <dgm:pt modelId="{4132CC7D-F177-43FF-BE6E-ACC3A59BFBA4}" type="pres">
      <dgm:prSet presAssocID="{1F416AB1-BA92-4B13-A03D-97D86E2ABAD5}" presName="sibTrans" presStyleCnt="0"/>
      <dgm:spPr/>
    </dgm:pt>
    <dgm:pt modelId="{8A51075F-6370-437B-BD62-B7CEE72192A7}" type="pres">
      <dgm:prSet presAssocID="{04C01CFA-906B-4125-B12D-84015FDF9EFB}" presName="node" presStyleLbl="node1" presStyleIdx="2" presStyleCnt="10">
        <dgm:presLayoutVars>
          <dgm:bulletEnabled val="1"/>
        </dgm:presLayoutVars>
      </dgm:prSet>
      <dgm:spPr/>
    </dgm:pt>
    <dgm:pt modelId="{0CF5D367-C72B-4274-BFF1-B3615CA111CF}" type="pres">
      <dgm:prSet presAssocID="{CC16DB4C-0A11-44F2-9770-A19E297023F2}" presName="sibTrans" presStyleCnt="0"/>
      <dgm:spPr/>
    </dgm:pt>
    <dgm:pt modelId="{993565A8-99F5-433A-8876-3575C2631DD2}" type="pres">
      <dgm:prSet presAssocID="{6B0AF2A7-2B09-4099-A601-AACA2F82B869}" presName="node" presStyleLbl="node1" presStyleIdx="3" presStyleCnt="10">
        <dgm:presLayoutVars>
          <dgm:bulletEnabled val="1"/>
        </dgm:presLayoutVars>
      </dgm:prSet>
      <dgm:spPr/>
    </dgm:pt>
    <dgm:pt modelId="{85A3BBB0-5B44-44E4-99C9-8844EDB89A23}" type="pres">
      <dgm:prSet presAssocID="{E853375E-D8C9-408C-BD20-2AEDA104F86C}" presName="sibTrans" presStyleCnt="0"/>
      <dgm:spPr/>
    </dgm:pt>
    <dgm:pt modelId="{0D4FBF5F-4444-4B17-9806-2064FF9ABD29}" type="pres">
      <dgm:prSet presAssocID="{235FA7DA-30EE-441E-9FDE-3302D4C33C2F}" presName="node" presStyleLbl="node1" presStyleIdx="4" presStyleCnt="10">
        <dgm:presLayoutVars>
          <dgm:bulletEnabled val="1"/>
        </dgm:presLayoutVars>
      </dgm:prSet>
      <dgm:spPr/>
    </dgm:pt>
    <dgm:pt modelId="{8D288411-373E-428C-9D95-929C704F8A2C}" type="pres">
      <dgm:prSet presAssocID="{AA94329D-57B8-4DF7-8E74-C92F8E77F63E}" presName="sibTrans" presStyleCnt="0"/>
      <dgm:spPr/>
    </dgm:pt>
    <dgm:pt modelId="{735E9766-77E3-4A1B-8A16-E2F3E3FDBAEB}" type="pres">
      <dgm:prSet presAssocID="{45216452-6FA7-499D-A49D-47D9A0A0631B}" presName="node" presStyleLbl="node1" presStyleIdx="5" presStyleCnt="10">
        <dgm:presLayoutVars>
          <dgm:bulletEnabled val="1"/>
        </dgm:presLayoutVars>
      </dgm:prSet>
      <dgm:spPr/>
    </dgm:pt>
    <dgm:pt modelId="{17E8DF8E-903D-42D2-BB14-E05A3BCB93A8}" type="pres">
      <dgm:prSet presAssocID="{2E4D5028-C8C2-452C-9B3B-5F7BDDE7A96D}" presName="sibTrans" presStyleCnt="0"/>
      <dgm:spPr/>
    </dgm:pt>
    <dgm:pt modelId="{67372066-760B-459B-9230-4ADB3742CCC4}" type="pres">
      <dgm:prSet presAssocID="{94C44408-289F-40FA-8EC8-BAB8F08EE2B3}" presName="node" presStyleLbl="node1" presStyleIdx="6" presStyleCnt="10">
        <dgm:presLayoutVars>
          <dgm:bulletEnabled val="1"/>
        </dgm:presLayoutVars>
      </dgm:prSet>
      <dgm:spPr/>
    </dgm:pt>
    <dgm:pt modelId="{BBC71E08-A775-4AD4-BAE3-DE02B94BD727}" type="pres">
      <dgm:prSet presAssocID="{F2887918-7265-4042-A3F4-EC8F6E1F2AD5}" presName="sibTrans" presStyleCnt="0"/>
      <dgm:spPr/>
    </dgm:pt>
    <dgm:pt modelId="{5C3141E5-3D86-4569-B2BE-F3E69226875D}" type="pres">
      <dgm:prSet presAssocID="{4F429971-4E5B-4903-ADC8-6F6A84CA97E4}" presName="node" presStyleLbl="node1" presStyleIdx="7" presStyleCnt="10">
        <dgm:presLayoutVars>
          <dgm:bulletEnabled val="1"/>
        </dgm:presLayoutVars>
      </dgm:prSet>
      <dgm:spPr/>
    </dgm:pt>
    <dgm:pt modelId="{EB526543-5818-4A1F-BA62-6B96BA5F865F}" type="pres">
      <dgm:prSet presAssocID="{45563898-1F9E-4395-B97C-FBB7F89D40DD}" presName="sibTrans" presStyleCnt="0"/>
      <dgm:spPr/>
    </dgm:pt>
    <dgm:pt modelId="{34280AB9-1E36-4E61-9C0C-C3832196F143}" type="pres">
      <dgm:prSet presAssocID="{5E23C00C-51D8-4CA6-AC8A-1BBCC68C2DF8}" presName="node" presStyleLbl="node1" presStyleIdx="8" presStyleCnt="10">
        <dgm:presLayoutVars>
          <dgm:bulletEnabled val="1"/>
        </dgm:presLayoutVars>
      </dgm:prSet>
      <dgm:spPr/>
    </dgm:pt>
    <dgm:pt modelId="{DB45D2E2-08BE-4E52-8AC7-B84D48D1FEB5}" type="pres">
      <dgm:prSet presAssocID="{8F85B087-8733-4195-8985-50EAE30616B0}" presName="sibTrans" presStyleCnt="0"/>
      <dgm:spPr/>
    </dgm:pt>
    <dgm:pt modelId="{1F2ADED5-5815-4BF2-B33A-FE02466C0970}" type="pres">
      <dgm:prSet presAssocID="{30CAD59A-5FC9-4FCE-B277-F7392C57F9D1}" presName="node" presStyleLbl="node1" presStyleIdx="9" presStyleCnt="10">
        <dgm:presLayoutVars>
          <dgm:bulletEnabled val="1"/>
        </dgm:presLayoutVars>
      </dgm:prSet>
      <dgm:spPr/>
    </dgm:pt>
  </dgm:ptLst>
  <dgm:cxnLst>
    <dgm:cxn modelId="{56A75D03-2E5D-4417-BF3A-2D29C9CF034F}" srcId="{703347A0-A242-4713-8B21-424100252A07}" destId="{6B0AF2A7-2B09-4099-A601-AACA2F82B869}" srcOrd="3" destOrd="0" parTransId="{129B3A48-D72D-4C9F-947E-2B618A45F385}" sibTransId="{E853375E-D8C9-408C-BD20-2AEDA104F86C}"/>
    <dgm:cxn modelId="{C7515B1A-0CFD-4D94-951E-C65199AD9311}" type="presOf" srcId="{5E23C00C-51D8-4CA6-AC8A-1BBCC68C2DF8}" destId="{34280AB9-1E36-4E61-9C0C-C3832196F143}" srcOrd="0" destOrd="0" presId="urn:microsoft.com/office/officeart/2005/8/layout/default"/>
    <dgm:cxn modelId="{118B5631-4418-4446-AE2F-E96533AB757B}" srcId="{703347A0-A242-4713-8B21-424100252A07}" destId="{AC5D5687-FAA1-4FB1-892B-DA04DF0033A3}" srcOrd="1" destOrd="0" parTransId="{A7D8128C-067B-48F6-8F07-584D276C10D2}" sibTransId="{1F416AB1-BA92-4B13-A03D-97D86E2ABAD5}"/>
    <dgm:cxn modelId="{E072F43A-1EE8-4ADC-87D4-1B5EBE30B8B2}" srcId="{703347A0-A242-4713-8B21-424100252A07}" destId="{45216452-6FA7-499D-A49D-47D9A0A0631B}" srcOrd="5" destOrd="0" parTransId="{0BA00BAC-619D-4159-94EF-928E64E70198}" sibTransId="{2E4D5028-C8C2-452C-9B3B-5F7BDDE7A96D}"/>
    <dgm:cxn modelId="{2D95E969-3768-4EED-8D08-102F20E7F103}" srcId="{703347A0-A242-4713-8B21-424100252A07}" destId="{05DC442C-8C5D-4BCB-8687-A89013615B1B}" srcOrd="0" destOrd="0" parTransId="{EF8B7AFB-E381-48B5-8E50-6B3F0C742B4B}" sibTransId="{1426341F-FE66-4608-89CD-536E4D3C74D6}"/>
    <dgm:cxn modelId="{05E5C26D-A174-44C3-A23D-7C08BC573406}" srcId="{703347A0-A242-4713-8B21-424100252A07}" destId="{94C44408-289F-40FA-8EC8-BAB8F08EE2B3}" srcOrd="6" destOrd="0" parTransId="{B7120A03-8332-4592-ACFC-A627227B6C95}" sibTransId="{F2887918-7265-4042-A3F4-EC8F6E1F2AD5}"/>
    <dgm:cxn modelId="{B766917F-4B48-431F-9550-A2ED6698BFBD}" srcId="{703347A0-A242-4713-8B21-424100252A07}" destId="{30CAD59A-5FC9-4FCE-B277-F7392C57F9D1}" srcOrd="9" destOrd="0" parTransId="{F299DD16-BF6A-4DEE-B308-2F240258D417}" sibTransId="{517A310B-F618-4378-BD04-3BC3104E293B}"/>
    <dgm:cxn modelId="{4E44D881-4151-4A68-BB66-4BB773BD0305}" type="presOf" srcId="{04C01CFA-906B-4125-B12D-84015FDF9EFB}" destId="{8A51075F-6370-437B-BD62-B7CEE72192A7}" srcOrd="0" destOrd="0" presId="urn:microsoft.com/office/officeart/2005/8/layout/default"/>
    <dgm:cxn modelId="{0CCAC98F-6179-4C02-8424-1B1C1685602B}" srcId="{703347A0-A242-4713-8B21-424100252A07}" destId="{4F429971-4E5B-4903-ADC8-6F6A84CA97E4}" srcOrd="7" destOrd="0" parTransId="{9AC2CF3F-F8FE-4A78-836B-CD588C4E01F8}" sibTransId="{45563898-1F9E-4395-B97C-FBB7F89D40DD}"/>
    <dgm:cxn modelId="{24E5D896-C509-4846-B5DF-D30776E512AF}" type="presOf" srcId="{45216452-6FA7-499D-A49D-47D9A0A0631B}" destId="{735E9766-77E3-4A1B-8A16-E2F3E3FDBAEB}" srcOrd="0" destOrd="0" presId="urn:microsoft.com/office/officeart/2005/8/layout/default"/>
    <dgm:cxn modelId="{143331AB-3AF1-44D1-8038-FD9AF671FE49}" type="presOf" srcId="{AC5D5687-FAA1-4FB1-892B-DA04DF0033A3}" destId="{1A3F4FEF-51EA-4878-9817-D67E1365890C}" srcOrd="0" destOrd="0" presId="urn:microsoft.com/office/officeart/2005/8/layout/default"/>
    <dgm:cxn modelId="{B97E41AB-8F28-40C8-9178-00E4C1E81D60}" srcId="{703347A0-A242-4713-8B21-424100252A07}" destId="{5E23C00C-51D8-4CA6-AC8A-1BBCC68C2DF8}" srcOrd="8" destOrd="0" parTransId="{2DD409BA-1577-4729-8A93-6D1BC80B7672}" sibTransId="{8F85B087-8733-4195-8985-50EAE30616B0}"/>
    <dgm:cxn modelId="{B873CCAC-6666-4C78-88F7-BE6244A02A85}" type="presOf" srcId="{94C44408-289F-40FA-8EC8-BAB8F08EE2B3}" destId="{67372066-760B-459B-9230-4ADB3742CCC4}" srcOrd="0" destOrd="0" presId="urn:microsoft.com/office/officeart/2005/8/layout/default"/>
    <dgm:cxn modelId="{3B5CF1AC-C0E9-467E-BB65-C97FD4394580}" type="presOf" srcId="{235FA7DA-30EE-441E-9FDE-3302D4C33C2F}" destId="{0D4FBF5F-4444-4B17-9806-2064FF9ABD29}" srcOrd="0" destOrd="0" presId="urn:microsoft.com/office/officeart/2005/8/layout/default"/>
    <dgm:cxn modelId="{AA5CF7C6-166B-46E8-A43C-48C444BE8231}" srcId="{703347A0-A242-4713-8B21-424100252A07}" destId="{04C01CFA-906B-4125-B12D-84015FDF9EFB}" srcOrd="2" destOrd="0" parTransId="{F44AFC82-7370-4B52-A30C-D884CE646DC7}" sibTransId="{CC16DB4C-0A11-44F2-9770-A19E297023F2}"/>
    <dgm:cxn modelId="{0474FFCD-3E2C-4C55-8E48-83831766D328}" type="presOf" srcId="{6B0AF2A7-2B09-4099-A601-AACA2F82B869}" destId="{993565A8-99F5-433A-8876-3575C2631DD2}" srcOrd="0" destOrd="0" presId="urn:microsoft.com/office/officeart/2005/8/layout/default"/>
    <dgm:cxn modelId="{00CB79D3-775A-4C03-B5CF-857B24708726}" type="presOf" srcId="{4F429971-4E5B-4903-ADC8-6F6A84CA97E4}" destId="{5C3141E5-3D86-4569-B2BE-F3E69226875D}" srcOrd="0" destOrd="0" presId="urn:microsoft.com/office/officeart/2005/8/layout/default"/>
    <dgm:cxn modelId="{EFC0A0E7-BB2F-46BE-865D-478D9BB6EA60}" type="presOf" srcId="{30CAD59A-5FC9-4FCE-B277-F7392C57F9D1}" destId="{1F2ADED5-5815-4BF2-B33A-FE02466C0970}" srcOrd="0" destOrd="0" presId="urn:microsoft.com/office/officeart/2005/8/layout/default"/>
    <dgm:cxn modelId="{A9EB2CE8-7F55-4B06-8B26-5F1CE6FE4D8C}" srcId="{703347A0-A242-4713-8B21-424100252A07}" destId="{235FA7DA-30EE-441E-9FDE-3302D4C33C2F}" srcOrd="4" destOrd="0" parTransId="{84E154C6-AC01-4E0E-8E02-72D1DE665C4C}" sibTransId="{AA94329D-57B8-4DF7-8E74-C92F8E77F63E}"/>
    <dgm:cxn modelId="{8EAD23F5-4A8A-44D5-B12B-F51777CB2461}" type="presOf" srcId="{703347A0-A242-4713-8B21-424100252A07}" destId="{000F4B70-0AA9-474E-91A1-658E7A71873A}" srcOrd="0" destOrd="0" presId="urn:microsoft.com/office/officeart/2005/8/layout/default"/>
    <dgm:cxn modelId="{1539CCFD-851A-4BDE-AD6D-CCF9C075FF84}" type="presOf" srcId="{05DC442C-8C5D-4BCB-8687-A89013615B1B}" destId="{7615B18A-3332-4207-9EF5-8D885FC6D075}" srcOrd="0" destOrd="0" presId="urn:microsoft.com/office/officeart/2005/8/layout/default"/>
    <dgm:cxn modelId="{E638B099-4776-4730-88B0-82BF4787C9C4}" type="presParOf" srcId="{000F4B70-0AA9-474E-91A1-658E7A71873A}" destId="{7615B18A-3332-4207-9EF5-8D885FC6D075}" srcOrd="0" destOrd="0" presId="urn:microsoft.com/office/officeart/2005/8/layout/default"/>
    <dgm:cxn modelId="{3F7A7A27-0505-4466-80DA-18F8365A1F37}" type="presParOf" srcId="{000F4B70-0AA9-474E-91A1-658E7A71873A}" destId="{7DA54F1D-7DF2-47D2-B65B-10B3B8B00C36}" srcOrd="1" destOrd="0" presId="urn:microsoft.com/office/officeart/2005/8/layout/default"/>
    <dgm:cxn modelId="{1F5681B9-B6A9-4C3A-BAAE-EF6EB03F21E2}" type="presParOf" srcId="{000F4B70-0AA9-474E-91A1-658E7A71873A}" destId="{1A3F4FEF-51EA-4878-9817-D67E1365890C}" srcOrd="2" destOrd="0" presId="urn:microsoft.com/office/officeart/2005/8/layout/default"/>
    <dgm:cxn modelId="{C8613072-C8F2-459B-A962-BB8059C84A80}" type="presParOf" srcId="{000F4B70-0AA9-474E-91A1-658E7A71873A}" destId="{4132CC7D-F177-43FF-BE6E-ACC3A59BFBA4}" srcOrd="3" destOrd="0" presId="urn:microsoft.com/office/officeart/2005/8/layout/default"/>
    <dgm:cxn modelId="{022FB8CA-28C7-4ECA-A71D-46C453D0BE75}" type="presParOf" srcId="{000F4B70-0AA9-474E-91A1-658E7A71873A}" destId="{8A51075F-6370-437B-BD62-B7CEE72192A7}" srcOrd="4" destOrd="0" presId="urn:microsoft.com/office/officeart/2005/8/layout/default"/>
    <dgm:cxn modelId="{481ADC78-A8EE-47D0-96A8-A6BD2ED2892A}" type="presParOf" srcId="{000F4B70-0AA9-474E-91A1-658E7A71873A}" destId="{0CF5D367-C72B-4274-BFF1-B3615CA111CF}" srcOrd="5" destOrd="0" presId="urn:microsoft.com/office/officeart/2005/8/layout/default"/>
    <dgm:cxn modelId="{4E659089-8FA6-47B6-AE92-8068295AA23B}" type="presParOf" srcId="{000F4B70-0AA9-474E-91A1-658E7A71873A}" destId="{993565A8-99F5-433A-8876-3575C2631DD2}" srcOrd="6" destOrd="0" presId="urn:microsoft.com/office/officeart/2005/8/layout/default"/>
    <dgm:cxn modelId="{1B01684C-F96D-4913-B195-112CC4EBF5D0}" type="presParOf" srcId="{000F4B70-0AA9-474E-91A1-658E7A71873A}" destId="{85A3BBB0-5B44-44E4-99C9-8844EDB89A23}" srcOrd="7" destOrd="0" presId="urn:microsoft.com/office/officeart/2005/8/layout/default"/>
    <dgm:cxn modelId="{6528C73A-5BDA-4C64-93E5-E07E66640FF2}" type="presParOf" srcId="{000F4B70-0AA9-474E-91A1-658E7A71873A}" destId="{0D4FBF5F-4444-4B17-9806-2064FF9ABD29}" srcOrd="8" destOrd="0" presId="urn:microsoft.com/office/officeart/2005/8/layout/default"/>
    <dgm:cxn modelId="{2510FE83-08D7-434B-B67F-D94069F13444}" type="presParOf" srcId="{000F4B70-0AA9-474E-91A1-658E7A71873A}" destId="{8D288411-373E-428C-9D95-929C704F8A2C}" srcOrd="9" destOrd="0" presId="urn:microsoft.com/office/officeart/2005/8/layout/default"/>
    <dgm:cxn modelId="{71A12C4C-0A36-4C33-8AE0-616B582713A7}" type="presParOf" srcId="{000F4B70-0AA9-474E-91A1-658E7A71873A}" destId="{735E9766-77E3-4A1B-8A16-E2F3E3FDBAEB}" srcOrd="10" destOrd="0" presId="urn:microsoft.com/office/officeart/2005/8/layout/default"/>
    <dgm:cxn modelId="{693F18B7-09E2-473B-8852-231D6EBCCF5D}" type="presParOf" srcId="{000F4B70-0AA9-474E-91A1-658E7A71873A}" destId="{17E8DF8E-903D-42D2-BB14-E05A3BCB93A8}" srcOrd="11" destOrd="0" presId="urn:microsoft.com/office/officeart/2005/8/layout/default"/>
    <dgm:cxn modelId="{C6BF9CD1-DCEA-4DF8-B38C-3B4F0C2856CE}" type="presParOf" srcId="{000F4B70-0AA9-474E-91A1-658E7A71873A}" destId="{67372066-760B-459B-9230-4ADB3742CCC4}" srcOrd="12" destOrd="0" presId="urn:microsoft.com/office/officeart/2005/8/layout/default"/>
    <dgm:cxn modelId="{9EE80B88-A6BA-4154-A3BE-CA6EBD089143}" type="presParOf" srcId="{000F4B70-0AA9-474E-91A1-658E7A71873A}" destId="{BBC71E08-A775-4AD4-BAE3-DE02B94BD727}" srcOrd="13" destOrd="0" presId="urn:microsoft.com/office/officeart/2005/8/layout/default"/>
    <dgm:cxn modelId="{7D6E31AE-93B3-41E9-BFA8-C1E1A79407DE}" type="presParOf" srcId="{000F4B70-0AA9-474E-91A1-658E7A71873A}" destId="{5C3141E5-3D86-4569-B2BE-F3E69226875D}" srcOrd="14" destOrd="0" presId="urn:microsoft.com/office/officeart/2005/8/layout/default"/>
    <dgm:cxn modelId="{A52E22B0-4A21-438E-BB36-4ECCF147C708}" type="presParOf" srcId="{000F4B70-0AA9-474E-91A1-658E7A71873A}" destId="{EB526543-5818-4A1F-BA62-6B96BA5F865F}" srcOrd="15" destOrd="0" presId="urn:microsoft.com/office/officeart/2005/8/layout/default"/>
    <dgm:cxn modelId="{2963D295-95C9-4902-B16A-F854B7D1BE4C}" type="presParOf" srcId="{000F4B70-0AA9-474E-91A1-658E7A71873A}" destId="{34280AB9-1E36-4E61-9C0C-C3832196F143}" srcOrd="16" destOrd="0" presId="urn:microsoft.com/office/officeart/2005/8/layout/default"/>
    <dgm:cxn modelId="{95CCAA9C-89B7-4C90-82F6-F3870B7C77FE}" type="presParOf" srcId="{000F4B70-0AA9-474E-91A1-658E7A71873A}" destId="{DB45D2E2-08BE-4E52-8AC7-B84D48D1FEB5}" srcOrd="17" destOrd="0" presId="urn:microsoft.com/office/officeart/2005/8/layout/default"/>
    <dgm:cxn modelId="{EBF7C63D-8582-4377-9618-6F7BC143DA93}" type="presParOf" srcId="{000F4B70-0AA9-474E-91A1-658E7A71873A}" destId="{1F2ADED5-5815-4BF2-B33A-FE02466C0970}"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3D9EAE6-E7D1-400C-AF13-D1CB5CD33906}">
      <dgm:prSet/>
      <dgm:spPr>
        <a:solidFill>
          <a:schemeClr val="accent1">
            <a:lumMod val="75000"/>
          </a:schemeClr>
        </a:solidFill>
      </dgm:spPr>
      <dgm:t>
        <a:bodyPr/>
        <a:lstStyle/>
        <a:p>
          <a:r>
            <a:rPr lang="en-US" b="1" dirty="0">
              <a:solidFill>
                <a:schemeClr val="bg1"/>
              </a:solidFill>
              <a:latin typeface="Face Off M54" panose="02000500000000000000" pitchFamily="2" charset="0"/>
            </a:rPr>
            <a:t>FOUR BASE AWARD</a:t>
          </a:r>
          <a:endParaRPr lang="en-US" b="1" dirty="0">
            <a:solidFill>
              <a:schemeClr val="bg1"/>
            </a:solidFill>
          </a:endParaRPr>
        </a:p>
      </dgm:t>
    </dgm:pt>
    <dgm:pt modelId="{3D66F4C2-8DE0-474F-99F4-506B5F68435B}" type="parTrans" cxnId="{408BAAA1-2DC7-41FC-A1B4-DE422F186FD1}">
      <dgm:prSet/>
      <dgm:spPr/>
      <dgm:t>
        <a:bodyPr/>
        <a:lstStyle/>
        <a:p>
          <a:endParaRPr lang="en-US"/>
        </a:p>
      </dgm:t>
    </dgm:pt>
    <dgm:pt modelId="{EB94A0A0-A72B-4732-BE84-2F294B3B4299}" type="sibTrans" cxnId="{408BAAA1-2DC7-41FC-A1B4-DE422F186FD1}">
      <dgm:prSet/>
      <dgm:spPr/>
      <dgm:t>
        <a:bodyPr/>
        <a:lstStyle/>
        <a:p>
          <a:endParaRPr lang="en-US"/>
        </a:p>
      </dgm:t>
    </dgm:pt>
    <dgm:pt modelId="{74602769-7B44-4B3C-B412-A22FC2CEFF70}">
      <dgm:prSet/>
      <dgm:spPr>
        <a:solidFill>
          <a:schemeClr val="accent1">
            <a:lumMod val="20000"/>
            <a:lumOff val="80000"/>
          </a:schemeClr>
        </a:solidFill>
      </dgm:spPr>
      <dgm:t>
        <a:bodyPr/>
        <a:lstStyle/>
        <a:p>
          <a:pPr algn="ctr"/>
          <a:r>
            <a:rPr lang="en-US" b="1" dirty="0">
              <a:solidFill>
                <a:schemeClr val="tx2"/>
              </a:solidFill>
            </a:rPr>
            <a:t>Intentionally touching a </a:t>
          </a:r>
          <a:r>
            <a:rPr lang="en-US" b="1" u="sng" dirty="0">
              <a:solidFill>
                <a:schemeClr val="tx2"/>
              </a:solidFill>
            </a:rPr>
            <a:t>fair batted ball </a:t>
          </a:r>
          <a:r>
            <a:rPr lang="en-US" b="1" dirty="0">
              <a:solidFill>
                <a:schemeClr val="tx2"/>
              </a:solidFill>
            </a:rPr>
            <a:t>with equipment or clothing detached from it’s normal place, or thrown glove.</a:t>
          </a:r>
        </a:p>
      </dgm:t>
    </dgm:pt>
    <dgm:pt modelId="{6B5D64E5-CDDD-4BA0-BEF0-A9E765D16A27}" type="parTrans" cxnId="{626E29B1-F454-47FF-AE58-910E7F87C67E}">
      <dgm:prSet/>
      <dgm:spPr/>
      <dgm:t>
        <a:bodyPr/>
        <a:lstStyle/>
        <a:p>
          <a:endParaRPr lang="en-US"/>
        </a:p>
      </dgm:t>
    </dgm:pt>
    <dgm:pt modelId="{FEA36C8F-0FDC-465F-8AFC-C4711A0EEC1A}" type="sibTrans" cxnId="{626E29B1-F454-47FF-AE58-910E7F87C67E}">
      <dgm:prSet/>
      <dgm:spPr/>
      <dgm:t>
        <a:bodyPr/>
        <a:lstStyle/>
        <a:p>
          <a:endParaRPr lang="en-US"/>
        </a:p>
      </dgm:t>
    </dgm:pt>
    <dgm:pt modelId="{36732646-F214-4663-89E4-F7EE97CE1D85}">
      <dgm:prSet/>
      <dgm:spPr>
        <a:solidFill>
          <a:schemeClr val="accent1">
            <a:lumMod val="75000"/>
          </a:schemeClr>
        </a:solidFill>
      </dgm:spPr>
      <dgm:t>
        <a:bodyPr/>
        <a:lstStyle/>
        <a:p>
          <a:r>
            <a:rPr lang="en-US" b="1" dirty="0">
              <a:solidFill>
                <a:schemeClr val="bg1"/>
              </a:solidFill>
              <a:latin typeface="Face Off M54" panose="02000500000000000000" pitchFamily="2" charset="0"/>
            </a:rPr>
            <a:t>THREE BASE AWARD</a:t>
          </a:r>
          <a:endParaRPr lang="en-US" b="1" dirty="0">
            <a:solidFill>
              <a:schemeClr val="bg1"/>
            </a:solidFill>
          </a:endParaRPr>
        </a:p>
      </dgm:t>
    </dgm:pt>
    <dgm:pt modelId="{EC759D5A-FFE7-43E7-88E8-17472F0B4634}" type="parTrans" cxnId="{60A5BC91-A25A-45D3-A7A6-F9E83BB80525}">
      <dgm:prSet/>
      <dgm:spPr/>
      <dgm:t>
        <a:bodyPr/>
        <a:lstStyle/>
        <a:p>
          <a:endParaRPr lang="en-US"/>
        </a:p>
      </dgm:t>
    </dgm:pt>
    <dgm:pt modelId="{109BE3A3-0799-48A1-BE76-9C69B9D6ECCD}" type="sibTrans" cxnId="{60A5BC91-A25A-45D3-A7A6-F9E83BB80525}">
      <dgm:prSet/>
      <dgm:spPr/>
      <dgm:t>
        <a:bodyPr/>
        <a:lstStyle/>
        <a:p>
          <a:endParaRPr lang="en-US"/>
        </a:p>
      </dgm:t>
    </dgm:pt>
    <dgm:pt modelId="{D49F9E40-8D14-4B2D-8FFB-80B8EE4ACFAE}">
      <dgm:prSet/>
      <dgm:spPr>
        <a:solidFill>
          <a:schemeClr val="accent1">
            <a:lumMod val="20000"/>
            <a:lumOff val="80000"/>
          </a:schemeClr>
        </a:solidFill>
      </dgm:spPr>
      <dgm:t>
        <a:bodyPr/>
        <a:lstStyle/>
        <a:p>
          <a:r>
            <a:rPr lang="en-US" b="1" dirty="0">
              <a:solidFill>
                <a:schemeClr val="tx2"/>
              </a:solidFill>
              <a:latin typeface="Face Off M54" panose="02000500000000000000" pitchFamily="2" charset="0"/>
            </a:rPr>
            <a:t>Home Run</a:t>
          </a:r>
          <a:endParaRPr lang="en-US" b="1" dirty="0">
            <a:solidFill>
              <a:schemeClr val="tx2"/>
            </a:solidFill>
          </a:endParaRPr>
        </a:p>
      </dgm:t>
    </dgm:pt>
    <dgm:pt modelId="{1D21DB02-2050-4655-84DF-F50D1A99B2B9}" type="parTrans" cxnId="{7F3C915A-B091-465D-B910-30BD1C089E94}">
      <dgm:prSet/>
      <dgm:spPr/>
      <dgm:t>
        <a:bodyPr/>
        <a:lstStyle/>
        <a:p>
          <a:endParaRPr lang="en-US"/>
        </a:p>
      </dgm:t>
    </dgm:pt>
    <dgm:pt modelId="{A6BD0A65-DCCF-44C0-B543-B8962B6D585F}" type="sibTrans" cxnId="{7F3C915A-B091-465D-B910-30BD1C089E94}">
      <dgm:prSet/>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 modelId="{EA54BD2A-D505-4B66-96BA-9838CCC4A554}" type="pres">
      <dgm:prSet presAssocID="{03D9EAE6-E7D1-400C-AF13-D1CB5CD33906}" presName="node" presStyleLbl="node1" presStyleIdx="0" presStyleCnt="4" custScaleX="29648" custScaleY="30900" custLinFactNeighborX="883" custLinFactNeighborY="-21206">
        <dgm:presLayoutVars>
          <dgm:bulletEnabled val="1"/>
        </dgm:presLayoutVars>
      </dgm:prSet>
      <dgm:spPr/>
    </dgm:pt>
    <dgm:pt modelId="{B9A0B028-2BF3-4275-8C19-53E2638AE527}" type="pres">
      <dgm:prSet presAssocID="{EB94A0A0-A72B-4732-BE84-2F294B3B4299}" presName="sibTrans" presStyleCnt="0"/>
      <dgm:spPr/>
    </dgm:pt>
    <dgm:pt modelId="{FAD1DFC6-7AC0-4E20-BA91-12CA5310D1EA}" type="pres">
      <dgm:prSet presAssocID="{36732646-F214-4663-89E4-F7EE97CE1D85}" presName="node" presStyleLbl="node1" presStyleIdx="1" presStyleCnt="4" custScaleX="29648" custScaleY="30900" custLinFactNeighborX="423" custLinFactNeighborY="-188">
        <dgm:presLayoutVars>
          <dgm:bulletEnabled val="1"/>
        </dgm:presLayoutVars>
      </dgm:prSet>
      <dgm:spPr/>
    </dgm:pt>
    <dgm:pt modelId="{0420B9D3-5937-4EC8-8107-6F9B3B074745}" type="pres">
      <dgm:prSet presAssocID="{109BE3A3-0799-48A1-BE76-9C69B9D6ECCD}" presName="sibTrans" presStyleCnt="0"/>
      <dgm:spPr/>
    </dgm:pt>
    <dgm:pt modelId="{8525B043-9A9B-4EAF-ADC1-4EAA5937736F}" type="pres">
      <dgm:prSet presAssocID="{D49F9E40-8D14-4B2D-8FFB-80B8EE4ACFAE}" presName="node" presStyleLbl="node1" presStyleIdx="2" presStyleCnt="4" custScaleX="29648" custScaleY="30900" custLinFactNeighborX="792" custLinFactNeighborY="-8933">
        <dgm:presLayoutVars>
          <dgm:bulletEnabled val="1"/>
        </dgm:presLayoutVars>
      </dgm:prSet>
      <dgm:spPr/>
    </dgm:pt>
    <dgm:pt modelId="{31F1BBF8-4583-4C51-AB11-21DBB7333765}" type="pres">
      <dgm:prSet presAssocID="{A6BD0A65-DCCF-44C0-B543-B8962B6D585F}" presName="sibTrans" presStyleCnt="0"/>
      <dgm:spPr/>
    </dgm:pt>
    <dgm:pt modelId="{F4D4A192-3A2B-4DFF-B50C-FB8F077167F9}" type="pres">
      <dgm:prSet presAssocID="{74602769-7B44-4B3C-B412-A22FC2CEFF70}" presName="node" presStyleLbl="node1" presStyleIdx="3" presStyleCnt="4" custScaleX="29648" custScaleY="30900" custLinFactNeighborX="-210" custLinFactNeighborY="-8933">
        <dgm:presLayoutVars>
          <dgm:bulletEnabled val="1"/>
        </dgm:presLayoutVars>
      </dgm:prSet>
      <dgm:spPr/>
    </dgm:pt>
  </dgm:ptLst>
  <dgm:cxnLst>
    <dgm:cxn modelId="{1723DF26-36FA-4E4C-8D4C-D67DB9EEC1BF}" type="presOf" srcId="{703347A0-A242-4713-8B21-424100252A07}" destId="{000F4B70-0AA9-474E-91A1-658E7A71873A}" srcOrd="0" destOrd="0" presId="urn:microsoft.com/office/officeart/2005/8/layout/default"/>
    <dgm:cxn modelId="{08FC7E28-CE20-495E-BA80-8711A0CE5C9C}" type="presOf" srcId="{74602769-7B44-4B3C-B412-A22FC2CEFF70}" destId="{F4D4A192-3A2B-4DFF-B50C-FB8F077167F9}" srcOrd="0" destOrd="0" presId="urn:microsoft.com/office/officeart/2005/8/layout/default"/>
    <dgm:cxn modelId="{7DE5D65B-12D6-410B-A465-7E33D55BD984}" type="presOf" srcId="{D49F9E40-8D14-4B2D-8FFB-80B8EE4ACFAE}" destId="{8525B043-9A9B-4EAF-ADC1-4EAA5937736F}" srcOrd="0" destOrd="0" presId="urn:microsoft.com/office/officeart/2005/8/layout/default"/>
    <dgm:cxn modelId="{7F3C915A-B091-465D-B910-30BD1C089E94}" srcId="{703347A0-A242-4713-8B21-424100252A07}" destId="{D49F9E40-8D14-4B2D-8FFB-80B8EE4ACFAE}" srcOrd="2" destOrd="0" parTransId="{1D21DB02-2050-4655-84DF-F50D1A99B2B9}" sibTransId="{A6BD0A65-DCCF-44C0-B543-B8962B6D585F}"/>
    <dgm:cxn modelId="{60A5BC91-A25A-45D3-A7A6-F9E83BB80525}" srcId="{703347A0-A242-4713-8B21-424100252A07}" destId="{36732646-F214-4663-89E4-F7EE97CE1D85}" srcOrd="1" destOrd="0" parTransId="{EC759D5A-FFE7-43E7-88E8-17472F0B4634}" sibTransId="{109BE3A3-0799-48A1-BE76-9C69B9D6ECCD}"/>
    <dgm:cxn modelId="{408BAAA1-2DC7-41FC-A1B4-DE422F186FD1}" srcId="{703347A0-A242-4713-8B21-424100252A07}" destId="{03D9EAE6-E7D1-400C-AF13-D1CB5CD33906}" srcOrd="0" destOrd="0" parTransId="{3D66F4C2-8DE0-474F-99F4-506B5F68435B}" sibTransId="{EB94A0A0-A72B-4732-BE84-2F294B3B4299}"/>
    <dgm:cxn modelId="{626E29B1-F454-47FF-AE58-910E7F87C67E}" srcId="{703347A0-A242-4713-8B21-424100252A07}" destId="{74602769-7B44-4B3C-B412-A22FC2CEFF70}" srcOrd="3" destOrd="0" parTransId="{6B5D64E5-CDDD-4BA0-BEF0-A9E765D16A27}" sibTransId="{FEA36C8F-0FDC-465F-8AFC-C4711A0EEC1A}"/>
    <dgm:cxn modelId="{7BE70ED1-61BE-4F24-B917-6510A8565057}" type="presOf" srcId="{03D9EAE6-E7D1-400C-AF13-D1CB5CD33906}" destId="{EA54BD2A-D505-4B66-96BA-9838CCC4A554}" srcOrd="0" destOrd="0" presId="urn:microsoft.com/office/officeart/2005/8/layout/default"/>
    <dgm:cxn modelId="{CA6FA4FF-29F8-460C-AAC8-7BD9E28617BE}" type="presOf" srcId="{36732646-F214-4663-89E4-F7EE97CE1D85}" destId="{FAD1DFC6-7AC0-4E20-BA91-12CA5310D1EA}" srcOrd="0" destOrd="0" presId="urn:microsoft.com/office/officeart/2005/8/layout/default"/>
    <dgm:cxn modelId="{12BD6ED7-FE7A-4542-9C57-EE201CB9B896}" type="presParOf" srcId="{000F4B70-0AA9-474E-91A1-658E7A71873A}" destId="{EA54BD2A-D505-4B66-96BA-9838CCC4A554}" srcOrd="0" destOrd="0" presId="urn:microsoft.com/office/officeart/2005/8/layout/default"/>
    <dgm:cxn modelId="{A1CEAA22-A3BF-4650-8541-B9F0FF3A89BE}" type="presParOf" srcId="{000F4B70-0AA9-474E-91A1-658E7A71873A}" destId="{B9A0B028-2BF3-4275-8C19-53E2638AE527}" srcOrd="1" destOrd="0" presId="urn:microsoft.com/office/officeart/2005/8/layout/default"/>
    <dgm:cxn modelId="{0C064EEB-A855-4E73-B353-ED017FEEA94F}" type="presParOf" srcId="{000F4B70-0AA9-474E-91A1-658E7A71873A}" destId="{FAD1DFC6-7AC0-4E20-BA91-12CA5310D1EA}" srcOrd="2" destOrd="0" presId="urn:microsoft.com/office/officeart/2005/8/layout/default"/>
    <dgm:cxn modelId="{CF171BAD-34BC-4D89-8890-38514448C5D1}" type="presParOf" srcId="{000F4B70-0AA9-474E-91A1-658E7A71873A}" destId="{0420B9D3-5937-4EC8-8107-6F9B3B074745}" srcOrd="3" destOrd="0" presId="urn:microsoft.com/office/officeart/2005/8/layout/default"/>
    <dgm:cxn modelId="{9609CDF6-290F-43B2-995B-5DE74EC72B70}" type="presParOf" srcId="{000F4B70-0AA9-474E-91A1-658E7A71873A}" destId="{8525B043-9A9B-4EAF-ADC1-4EAA5937736F}" srcOrd="4" destOrd="0" presId="urn:microsoft.com/office/officeart/2005/8/layout/default"/>
    <dgm:cxn modelId="{DE9EDD4F-FA93-44DF-9A67-BA1BFAD18D93}" type="presParOf" srcId="{000F4B70-0AA9-474E-91A1-658E7A71873A}" destId="{31F1BBF8-4583-4C51-AB11-21DBB7333765}" srcOrd="5" destOrd="0" presId="urn:microsoft.com/office/officeart/2005/8/layout/default"/>
    <dgm:cxn modelId="{6E7DB2F0-3EE3-44B4-904E-6619E4B45703}" type="presParOf" srcId="{000F4B70-0AA9-474E-91A1-658E7A71873A}" destId="{F4D4A192-3A2B-4DFF-B50C-FB8F077167F9}"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3D9EAE6-E7D1-400C-AF13-D1CB5CD33906}">
      <dgm:prSet custT="1"/>
      <dgm:spPr>
        <a:solidFill>
          <a:schemeClr val="accent1">
            <a:lumMod val="75000"/>
          </a:schemeClr>
        </a:solidFill>
      </dgm:spPr>
      <dgm:t>
        <a:bodyPr/>
        <a:lstStyle/>
        <a:p>
          <a:r>
            <a:rPr lang="en-US" sz="4000" b="1" dirty="0">
              <a:solidFill>
                <a:schemeClr val="bg1"/>
              </a:solidFill>
              <a:latin typeface="Face Off M54" panose="02000500000000000000" pitchFamily="2" charset="0"/>
            </a:rPr>
            <a:t>TWO BASE AWARD</a:t>
          </a:r>
          <a:endParaRPr lang="en-US" sz="4000" b="1" dirty="0">
            <a:solidFill>
              <a:schemeClr val="bg1"/>
            </a:solidFill>
          </a:endParaRPr>
        </a:p>
      </dgm:t>
    </dgm:pt>
    <dgm:pt modelId="{3D66F4C2-8DE0-474F-99F4-506B5F68435B}" type="parTrans" cxnId="{408BAAA1-2DC7-41FC-A1B4-DE422F186FD1}">
      <dgm:prSet/>
      <dgm:spPr/>
      <dgm:t>
        <a:bodyPr/>
        <a:lstStyle/>
        <a:p>
          <a:endParaRPr lang="en-US"/>
        </a:p>
      </dgm:t>
    </dgm:pt>
    <dgm:pt modelId="{EB94A0A0-A72B-4732-BE84-2F294B3B4299}" type="sibTrans" cxnId="{408BAAA1-2DC7-41FC-A1B4-DE422F186FD1}">
      <dgm:prSet/>
      <dgm:spPr/>
      <dgm:t>
        <a:bodyPr/>
        <a:lstStyle/>
        <a:p>
          <a:endParaRPr lang="en-US"/>
        </a:p>
      </dgm:t>
    </dgm:pt>
    <dgm:pt modelId="{D49F9E40-8D14-4B2D-8FFB-80B8EE4ACFAE}">
      <dgm:prSet/>
      <dgm:spPr>
        <a:solidFill>
          <a:schemeClr val="accent1">
            <a:lumMod val="20000"/>
            <a:lumOff val="80000"/>
          </a:schemeClr>
        </a:solidFill>
      </dgm:spPr>
      <dgm:t>
        <a:bodyPr/>
        <a:lstStyle/>
        <a:p>
          <a:r>
            <a:rPr lang="en-US" b="1" dirty="0">
              <a:solidFill>
                <a:schemeClr val="tx2"/>
              </a:solidFill>
            </a:rPr>
            <a:t>Fair batted ball bounds out of play (ground rule double)</a:t>
          </a:r>
        </a:p>
      </dgm:t>
    </dgm:pt>
    <dgm:pt modelId="{1D21DB02-2050-4655-84DF-F50D1A99B2B9}" type="parTrans" cxnId="{7F3C915A-B091-465D-B910-30BD1C089E94}">
      <dgm:prSet/>
      <dgm:spPr/>
      <dgm:t>
        <a:bodyPr/>
        <a:lstStyle/>
        <a:p>
          <a:endParaRPr lang="en-US"/>
        </a:p>
      </dgm:t>
    </dgm:pt>
    <dgm:pt modelId="{A6BD0A65-DCCF-44C0-B543-B8962B6D585F}" type="sibTrans" cxnId="{7F3C915A-B091-465D-B910-30BD1C089E94}">
      <dgm:prSet/>
      <dgm:spPr/>
      <dgm:t>
        <a:bodyPr/>
        <a:lstStyle/>
        <a:p>
          <a:endParaRPr lang="en-US"/>
        </a:p>
      </dgm:t>
    </dgm:pt>
    <dgm:pt modelId="{F00058EC-40FF-4A71-80F7-47581245539C}">
      <dgm:prSet/>
      <dgm:spPr>
        <a:solidFill>
          <a:schemeClr val="accent1">
            <a:lumMod val="20000"/>
            <a:lumOff val="80000"/>
          </a:schemeClr>
        </a:solidFill>
      </dgm:spPr>
      <dgm:t>
        <a:bodyPr/>
        <a:lstStyle/>
        <a:p>
          <a:r>
            <a:rPr lang="en-US" b="1" dirty="0">
              <a:solidFill>
                <a:schemeClr val="tx2"/>
              </a:solidFill>
              <a:latin typeface="Face Off M54" panose="02000500000000000000" pitchFamily="2" charset="0"/>
            </a:rPr>
            <a:t>Ball overthrown out of play (first play by infielder on runner – time of pitch. All other cases – time of throw)</a:t>
          </a:r>
          <a:endParaRPr lang="en-US" b="1" dirty="0">
            <a:solidFill>
              <a:schemeClr val="tx2"/>
            </a:solidFill>
          </a:endParaRPr>
        </a:p>
      </dgm:t>
    </dgm:pt>
    <dgm:pt modelId="{FC156B2D-084D-4211-B64B-ECF830107192}" type="parTrans" cxnId="{050CA141-F96B-4D18-B54E-DAA7DD048E9E}">
      <dgm:prSet/>
      <dgm:spPr/>
      <dgm:t>
        <a:bodyPr/>
        <a:lstStyle/>
        <a:p>
          <a:endParaRPr lang="en-US"/>
        </a:p>
      </dgm:t>
    </dgm:pt>
    <dgm:pt modelId="{77517D19-DA7F-4F5A-A1B5-622B46870547}" type="sibTrans" cxnId="{050CA141-F96B-4D18-B54E-DAA7DD048E9E}">
      <dgm:prSet/>
      <dgm:spPr/>
      <dgm:t>
        <a:bodyPr/>
        <a:lstStyle/>
        <a:p>
          <a:endParaRPr lang="en-US"/>
        </a:p>
      </dgm:t>
    </dgm:pt>
    <dgm:pt modelId="{D09202D2-975D-4219-99EC-8BCE1128976D}">
      <dgm:prSet/>
      <dgm:spPr>
        <a:solidFill>
          <a:schemeClr val="accent1">
            <a:lumMod val="20000"/>
            <a:lumOff val="80000"/>
          </a:schemeClr>
        </a:solidFill>
      </dgm:spPr>
      <dgm:t>
        <a:bodyPr/>
        <a:lstStyle/>
        <a:p>
          <a:r>
            <a:rPr lang="en-US" b="1" dirty="0">
              <a:solidFill>
                <a:schemeClr val="tx2"/>
              </a:solidFill>
              <a:latin typeface="Face Off M54" panose="02000500000000000000" pitchFamily="2" charset="0"/>
            </a:rPr>
            <a:t>Fly ball deflected out of play by the fielder</a:t>
          </a:r>
          <a:endParaRPr lang="en-US" b="1" dirty="0">
            <a:solidFill>
              <a:schemeClr val="tx2"/>
            </a:solidFill>
          </a:endParaRPr>
        </a:p>
      </dgm:t>
    </dgm:pt>
    <dgm:pt modelId="{82CC49BE-0EE4-49E5-802E-2490C39F14D2}" type="parTrans" cxnId="{33443DEF-BF97-442A-991C-33E05AE5FB34}">
      <dgm:prSet/>
      <dgm:spPr/>
      <dgm:t>
        <a:bodyPr/>
        <a:lstStyle/>
        <a:p>
          <a:endParaRPr lang="en-US"/>
        </a:p>
      </dgm:t>
    </dgm:pt>
    <dgm:pt modelId="{A423CEAD-5B18-4E93-9E4A-5A1BC58D2AA1}" type="sibTrans" cxnId="{33443DEF-BF97-442A-991C-33E05AE5FB34}">
      <dgm:prSet/>
      <dgm:spPr/>
      <dgm:t>
        <a:bodyPr/>
        <a:lstStyle/>
        <a:p>
          <a:endParaRPr lang="en-US"/>
        </a:p>
      </dgm:t>
    </dgm:pt>
    <dgm:pt modelId="{1837000E-FC96-4C9B-BD63-E4DA614AC328}">
      <dgm:prSet/>
      <dgm:spPr>
        <a:solidFill>
          <a:schemeClr val="accent1">
            <a:lumMod val="20000"/>
            <a:lumOff val="80000"/>
          </a:schemeClr>
        </a:solidFill>
      </dgm:spPr>
      <dgm:t>
        <a:bodyPr/>
        <a:lstStyle/>
        <a:p>
          <a:r>
            <a:rPr lang="en-US" b="1" dirty="0">
              <a:solidFill>
                <a:schemeClr val="tx2"/>
              </a:solidFill>
              <a:latin typeface="Face Off M54" panose="02000500000000000000" pitchFamily="2" charset="0"/>
            </a:rPr>
            <a:t>Bounding ball deflected out of play by a fielder</a:t>
          </a:r>
          <a:endParaRPr lang="en-US" b="1" dirty="0">
            <a:solidFill>
              <a:schemeClr val="tx2"/>
            </a:solidFill>
          </a:endParaRPr>
        </a:p>
      </dgm:t>
    </dgm:pt>
    <dgm:pt modelId="{14AE2058-26EE-49D1-8228-828C82A7BAB0}" type="parTrans" cxnId="{10DFB611-5202-479F-BF86-0DFE35E1F6A5}">
      <dgm:prSet/>
      <dgm:spPr/>
      <dgm:t>
        <a:bodyPr/>
        <a:lstStyle/>
        <a:p>
          <a:endParaRPr lang="en-US"/>
        </a:p>
      </dgm:t>
    </dgm:pt>
    <dgm:pt modelId="{959E9701-53B6-4EF4-91BC-4D1149848FC9}" type="sibTrans" cxnId="{10DFB611-5202-479F-BF86-0DFE35E1F6A5}">
      <dgm:prSet/>
      <dgm:spPr/>
      <dgm:t>
        <a:bodyPr/>
        <a:lstStyle/>
        <a:p>
          <a:endParaRPr lang="en-US"/>
        </a:p>
      </dgm:t>
    </dgm:pt>
    <dgm:pt modelId="{C8ABBECC-3CEE-494C-AAB4-B340B417B56E}">
      <dgm:prSet/>
      <dgm:spPr>
        <a:solidFill>
          <a:schemeClr val="accent1">
            <a:lumMod val="20000"/>
            <a:lumOff val="80000"/>
          </a:schemeClr>
        </a:solidFill>
      </dgm:spPr>
      <dgm:t>
        <a:bodyPr/>
        <a:lstStyle/>
        <a:p>
          <a:r>
            <a:rPr lang="en-US" b="1" u="sng" dirty="0">
              <a:solidFill>
                <a:schemeClr val="tx2"/>
              </a:solidFill>
              <a:latin typeface="Face Off M54" panose="02000500000000000000" pitchFamily="2" charset="0"/>
            </a:rPr>
            <a:t>Thrown</a:t>
          </a:r>
          <a:r>
            <a:rPr lang="en-US" b="1" dirty="0">
              <a:solidFill>
                <a:schemeClr val="tx2"/>
              </a:solidFill>
              <a:latin typeface="Face Off M54" panose="02000500000000000000" pitchFamily="2" charset="0"/>
            </a:rPr>
            <a:t> ball illegally touched (cap, mask, other part of the uniform, or thrown glove)</a:t>
          </a:r>
          <a:endParaRPr lang="en-US" b="1" dirty="0">
            <a:solidFill>
              <a:schemeClr val="tx2"/>
            </a:solidFill>
          </a:endParaRPr>
        </a:p>
      </dgm:t>
    </dgm:pt>
    <dgm:pt modelId="{B8DEC5DF-783C-47D5-831D-6F0350FB15C2}" type="parTrans" cxnId="{217EB912-6EA4-455D-A8AE-140F396C08CA}">
      <dgm:prSet/>
      <dgm:spPr/>
      <dgm:t>
        <a:bodyPr/>
        <a:lstStyle/>
        <a:p>
          <a:endParaRPr lang="en-US"/>
        </a:p>
      </dgm:t>
    </dgm:pt>
    <dgm:pt modelId="{0BA797E6-6705-4D03-9E4C-4749CD701A10}" type="sibTrans" cxnId="{217EB912-6EA4-455D-A8AE-140F396C08CA}">
      <dgm:prSet/>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 modelId="{EA54BD2A-D505-4B66-96BA-9838CCC4A554}" type="pres">
      <dgm:prSet presAssocID="{03D9EAE6-E7D1-400C-AF13-D1CB5CD33906}" presName="node" presStyleLbl="node1" presStyleIdx="0" presStyleCnt="6" custScaleX="29648" custScaleY="30900" custLinFactNeighborX="29019" custLinFactNeighborY="-3538">
        <dgm:presLayoutVars>
          <dgm:bulletEnabled val="1"/>
        </dgm:presLayoutVars>
      </dgm:prSet>
      <dgm:spPr/>
    </dgm:pt>
    <dgm:pt modelId="{B9A0B028-2BF3-4275-8C19-53E2638AE527}" type="pres">
      <dgm:prSet presAssocID="{EB94A0A0-A72B-4732-BE84-2F294B3B4299}" presName="sibTrans" presStyleCnt="0"/>
      <dgm:spPr/>
    </dgm:pt>
    <dgm:pt modelId="{8525B043-9A9B-4EAF-ADC1-4EAA5937736F}" type="pres">
      <dgm:prSet presAssocID="{D49F9E40-8D14-4B2D-8FFB-80B8EE4ACFAE}" presName="node" presStyleLbl="node1" presStyleIdx="1" presStyleCnt="6" custScaleX="20388" custScaleY="19709" custLinFactNeighborX="-19735" custLinFactNeighborY="23343">
        <dgm:presLayoutVars>
          <dgm:bulletEnabled val="1"/>
        </dgm:presLayoutVars>
      </dgm:prSet>
      <dgm:spPr/>
    </dgm:pt>
    <dgm:pt modelId="{2786EDC1-5DFB-4762-ACB8-3EA1881EBB09}" type="pres">
      <dgm:prSet presAssocID="{A6BD0A65-DCCF-44C0-B543-B8962B6D585F}" presName="sibTrans" presStyleCnt="0"/>
      <dgm:spPr/>
    </dgm:pt>
    <dgm:pt modelId="{B38794BF-2B89-4B6C-A2A4-FE9B0787F4C7}" type="pres">
      <dgm:prSet presAssocID="{F00058EC-40FF-4A71-80F7-47581245539C}" presName="node" presStyleLbl="node1" presStyleIdx="2" presStyleCnt="6" custScaleX="20388" custScaleY="19709" custLinFactNeighborX="-36387" custLinFactNeighborY="45055">
        <dgm:presLayoutVars>
          <dgm:bulletEnabled val="1"/>
        </dgm:presLayoutVars>
      </dgm:prSet>
      <dgm:spPr/>
    </dgm:pt>
    <dgm:pt modelId="{37652CC7-C30B-4445-BE62-BB728CBF4F34}" type="pres">
      <dgm:prSet presAssocID="{77517D19-DA7F-4F5A-A1B5-622B46870547}" presName="sibTrans" presStyleCnt="0"/>
      <dgm:spPr/>
    </dgm:pt>
    <dgm:pt modelId="{40E3A6BB-C387-4E84-8489-F4DB9B93E2BB}" type="pres">
      <dgm:prSet presAssocID="{D09202D2-975D-4219-99EC-8BCE1128976D}" presName="node" presStyleLbl="node1" presStyleIdx="3" presStyleCnt="6" custScaleX="20388" custScaleY="19709" custLinFactNeighborX="-627" custLinFactNeighborY="3083">
        <dgm:presLayoutVars>
          <dgm:bulletEnabled val="1"/>
        </dgm:presLayoutVars>
      </dgm:prSet>
      <dgm:spPr/>
    </dgm:pt>
    <dgm:pt modelId="{B7D9729D-BAD7-433A-A15C-DFCEFFAF5652}" type="pres">
      <dgm:prSet presAssocID="{A423CEAD-5B18-4E93-9E4A-5A1BC58D2AA1}" presName="sibTrans" presStyleCnt="0"/>
      <dgm:spPr/>
    </dgm:pt>
    <dgm:pt modelId="{F3F07456-2905-4439-81A8-B3EF42F5994D}" type="pres">
      <dgm:prSet presAssocID="{1837000E-FC96-4C9B-BD63-E4DA614AC328}" presName="node" presStyleLbl="node1" presStyleIdx="4" presStyleCnt="6" custScaleX="20388" custScaleY="19709" custLinFactNeighborX="12858" custLinFactNeighborY="-18229">
        <dgm:presLayoutVars>
          <dgm:bulletEnabled val="1"/>
        </dgm:presLayoutVars>
      </dgm:prSet>
      <dgm:spPr/>
    </dgm:pt>
    <dgm:pt modelId="{EBB97866-95EC-4324-80FE-E4FD943C4A12}" type="pres">
      <dgm:prSet presAssocID="{959E9701-53B6-4EF4-91BC-4D1149848FC9}" presName="sibTrans" presStyleCnt="0"/>
      <dgm:spPr/>
    </dgm:pt>
    <dgm:pt modelId="{4538DF55-E77B-440E-BC82-ACD87870504B}" type="pres">
      <dgm:prSet presAssocID="{C8ABBECC-3CEE-494C-AAB4-B340B417B56E}" presName="node" presStyleLbl="node1" presStyleIdx="5" presStyleCnt="6" custScaleX="20388" custScaleY="19709" custLinFactNeighborX="-2810" custLinFactNeighborY="3083">
        <dgm:presLayoutVars>
          <dgm:bulletEnabled val="1"/>
        </dgm:presLayoutVars>
      </dgm:prSet>
      <dgm:spPr/>
    </dgm:pt>
  </dgm:ptLst>
  <dgm:cxnLst>
    <dgm:cxn modelId="{10DFB611-5202-479F-BF86-0DFE35E1F6A5}" srcId="{703347A0-A242-4713-8B21-424100252A07}" destId="{1837000E-FC96-4C9B-BD63-E4DA614AC328}" srcOrd="4" destOrd="0" parTransId="{14AE2058-26EE-49D1-8228-828C82A7BAB0}" sibTransId="{959E9701-53B6-4EF4-91BC-4D1149848FC9}"/>
    <dgm:cxn modelId="{217EB912-6EA4-455D-A8AE-140F396C08CA}" srcId="{703347A0-A242-4713-8B21-424100252A07}" destId="{C8ABBECC-3CEE-494C-AAB4-B340B417B56E}" srcOrd="5" destOrd="0" parTransId="{B8DEC5DF-783C-47D5-831D-6F0350FB15C2}" sibTransId="{0BA797E6-6705-4D03-9E4C-4749CD701A10}"/>
    <dgm:cxn modelId="{ADA99A1B-E4A0-42BB-8E5C-CAB249B9971D}" type="presOf" srcId="{1837000E-FC96-4C9B-BD63-E4DA614AC328}" destId="{F3F07456-2905-4439-81A8-B3EF42F5994D}" srcOrd="0" destOrd="0" presId="urn:microsoft.com/office/officeart/2005/8/layout/default"/>
    <dgm:cxn modelId="{1723DF26-36FA-4E4C-8D4C-D67DB9EEC1BF}" type="presOf" srcId="{703347A0-A242-4713-8B21-424100252A07}" destId="{000F4B70-0AA9-474E-91A1-658E7A71873A}" srcOrd="0" destOrd="0" presId="urn:microsoft.com/office/officeart/2005/8/layout/default"/>
    <dgm:cxn modelId="{3DA9F931-5000-46DC-8CDF-8201DDD882B6}" type="presOf" srcId="{D09202D2-975D-4219-99EC-8BCE1128976D}" destId="{40E3A6BB-C387-4E84-8489-F4DB9B93E2BB}" srcOrd="0" destOrd="0" presId="urn:microsoft.com/office/officeart/2005/8/layout/default"/>
    <dgm:cxn modelId="{C3AEAF40-B023-4D45-97D6-EA5BAD9E8F86}" type="presOf" srcId="{F00058EC-40FF-4A71-80F7-47581245539C}" destId="{B38794BF-2B89-4B6C-A2A4-FE9B0787F4C7}" srcOrd="0" destOrd="0" presId="urn:microsoft.com/office/officeart/2005/8/layout/default"/>
    <dgm:cxn modelId="{7DE5D65B-12D6-410B-A465-7E33D55BD984}" type="presOf" srcId="{D49F9E40-8D14-4B2D-8FFB-80B8EE4ACFAE}" destId="{8525B043-9A9B-4EAF-ADC1-4EAA5937736F}" srcOrd="0" destOrd="0" presId="urn:microsoft.com/office/officeart/2005/8/layout/default"/>
    <dgm:cxn modelId="{050CA141-F96B-4D18-B54E-DAA7DD048E9E}" srcId="{703347A0-A242-4713-8B21-424100252A07}" destId="{F00058EC-40FF-4A71-80F7-47581245539C}" srcOrd="2" destOrd="0" parTransId="{FC156B2D-084D-4211-B64B-ECF830107192}" sibTransId="{77517D19-DA7F-4F5A-A1B5-622B46870547}"/>
    <dgm:cxn modelId="{7F3C915A-B091-465D-B910-30BD1C089E94}" srcId="{703347A0-A242-4713-8B21-424100252A07}" destId="{D49F9E40-8D14-4B2D-8FFB-80B8EE4ACFAE}" srcOrd="1" destOrd="0" parTransId="{1D21DB02-2050-4655-84DF-F50D1A99B2B9}" sibTransId="{A6BD0A65-DCCF-44C0-B543-B8962B6D585F}"/>
    <dgm:cxn modelId="{408BAAA1-2DC7-41FC-A1B4-DE422F186FD1}" srcId="{703347A0-A242-4713-8B21-424100252A07}" destId="{03D9EAE6-E7D1-400C-AF13-D1CB5CD33906}" srcOrd="0" destOrd="0" parTransId="{3D66F4C2-8DE0-474F-99F4-506B5F68435B}" sibTransId="{EB94A0A0-A72B-4732-BE84-2F294B3B4299}"/>
    <dgm:cxn modelId="{AFED99AB-7256-4DA8-847F-DC0E32199568}" type="presOf" srcId="{C8ABBECC-3CEE-494C-AAB4-B340B417B56E}" destId="{4538DF55-E77B-440E-BC82-ACD87870504B}" srcOrd="0" destOrd="0" presId="urn:microsoft.com/office/officeart/2005/8/layout/default"/>
    <dgm:cxn modelId="{7BE70ED1-61BE-4F24-B917-6510A8565057}" type="presOf" srcId="{03D9EAE6-E7D1-400C-AF13-D1CB5CD33906}" destId="{EA54BD2A-D505-4B66-96BA-9838CCC4A554}" srcOrd="0" destOrd="0" presId="urn:microsoft.com/office/officeart/2005/8/layout/default"/>
    <dgm:cxn modelId="{33443DEF-BF97-442A-991C-33E05AE5FB34}" srcId="{703347A0-A242-4713-8B21-424100252A07}" destId="{D09202D2-975D-4219-99EC-8BCE1128976D}" srcOrd="3" destOrd="0" parTransId="{82CC49BE-0EE4-49E5-802E-2490C39F14D2}" sibTransId="{A423CEAD-5B18-4E93-9E4A-5A1BC58D2AA1}"/>
    <dgm:cxn modelId="{12BD6ED7-FE7A-4542-9C57-EE201CB9B896}" type="presParOf" srcId="{000F4B70-0AA9-474E-91A1-658E7A71873A}" destId="{EA54BD2A-D505-4B66-96BA-9838CCC4A554}" srcOrd="0" destOrd="0" presId="urn:microsoft.com/office/officeart/2005/8/layout/default"/>
    <dgm:cxn modelId="{A1CEAA22-A3BF-4650-8541-B9F0FF3A89BE}" type="presParOf" srcId="{000F4B70-0AA9-474E-91A1-658E7A71873A}" destId="{B9A0B028-2BF3-4275-8C19-53E2638AE527}" srcOrd="1" destOrd="0" presId="urn:microsoft.com/office/officeart/2005/8/layout/default"/>
    <dgm:cxn modelId="{9609CDF6-290F-43B2-995B-5DE74EC72B70}" type="presParOf" srcId="{000F4B70-0AA9-474E-91A1-658E7A71873A}" destId="{8525B043-9A9B-4EAF-ADC1-4EAA5937736F}" srcOrd="2" destOrd="0" presId="urn:microsoft.com/office/officeart/2005/8/layout/default"/>
    <dgm:cxn modelId="{27B39577-F88C-490B-A442-C8210860A75D}" type="presParOf" srcId="{000F4B70-0AA9-474E-91A1-658E7A71873A}" destId="{2786EDC1-5DFB-4762-ACB8-3EA1881EBB09}" srcOrd="3" destOrd="0" presId="urn:microsoft.com/office/officeart/2005/8/layout/default"/>
    <dgm:cxn modelId="{6730D1C7-DF8B-4F52-8372-30065F42F2FA}" type="presParOf" srcId="{000F4B70-0AA9-474E-91A1-658E7A71873A}" destId="{B38794BF-2B89-4B6C-A2A4-FE9B0787F4C7}" srcOrd="4" destOrd="0" presId="urn:microsoft.com/office/officeart/2005/8/layout/default"/>
    <dgm:cxn modelId="{66C21E1D-77AC-46ED-8A7A-90F8888ACBD0}" type="presParOf" srcId="{000F4B70-0AA9-474E-91A1-658E7A71873A}" destId="{37652CC7-C30B-4445-BE62-BB728CBF4F34}" srcOrd="5" destOrd="0" presId="urn:microsoft.com/office/officeart/2005/8/layout/default"/>
    <dgm:cxn modelId="{766BA395-4DDB-4555-805B-46A975D55D1A}" type="presParOf" srcId="{000F4B70-0AA9-474E-91A1-658E7A71873A}" destId="{40E3A6BB-C387-4E84-8489-F4DB9B93E2BB}" srcOrd="6" destOrd="0" presId="urn:microsoft.com/office/officeart/2005/8/layout/default"/>
    <dgm:cxn modelId="{6A371FB6-FB60-4BC8-98CA-BC0C969C88C9}" type="presParOf" srcId="{000F4B70-0AA9-474E-91A1-658E7A71873A}" destId="{B7D9729D-BAD7-433A-A15C-DFCEFFAF5652}" srcOrd="7" destOrd="0" presId="urn:microsoft.com/office/officeart/2005/8/layout/default"/>
    <dgm:cxn modelId="{1272AD28-A19B-41C7-8D04-6FC4628CF29D}" type="presParOf" srcId="{000F4B70-0AA9-474E-91A1-658E7A71873A}" destId="{F3F07456-2905-4439-81A8-B3EF42F5994D}" srcOrd="8" destOrd="0" presId="urn:microsoft.com/office/officeart/2005/8/layout/default"/>
    <dgm:cxn modelId="{E6BC52B0-29F7-4FCE-AA6A-793F27CA989F}" type="presParOf" srcId="{000F4B70-0AA9-474E-91A1-658E7A71873A}" destId="{EBB97866-95EC-4324-80FE-E4FD943C4A12}" srcOrd="9" destOrd="0" presId="urn:microsoft.com/office/officeart/2005/8/layout/default"/>
    <dgm:cxn modelId="{E5CD35AD-4BFB-43D8-8FA0-34426C9E52CE}" type="presParOf" srcId="{000F4B70-0AA9-474E-91A1-658E7A71873A}" destId="{4538DF55-E77B-440E-BC82-ACD87870504B}"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3D9EAE6-E7D1-400C-AF13-D1CB5CD33906}">
      <dgm:prSet custT="1"/>
      <dgm:spPr>
        <a:solidFill>
          <a:schemeClr val="accent1">
            <a:lumMod val="75000"/>
          </a:schemeClr>
        </a:solidFill>
      </dgm:spPr>
      <dgm:t>
        <a:bodyPr/>
        <a:lstStyle/>
        <a:p>
          <a:r>
            <a:rPr lang="en-US" sz="4000" b="1" dirty="0">
              <a:solidFill>
                <a:schemeClr val="bg1"/>
              </a:solidFill>
              <a:latin typeface="Face Off M54" panose="02000500000000000000" pitchFamily="2" charset="0"/>
            </a:rPr>
            <a:t>ONE BASE AWARD</a:t>
          </a:r>
          <a:endParaRPr lang="en-US" sz="4000" b="1" dirty="0">
            <a:solidFill>
              <a:schemeClr val="bg1"/>
            </a:solidFill>
          </a:endParaRPr>
        </a:p>
      </dgm:t>
    </dgm:pt>
    <dgm:pt modelId="{3D66F4C2-8DE0-474F-99F4-506B5F68435B}" type="parTrans" cxnId="{408BAAA1-2DC7-41FC-A1B4-DE422F186FD1}">
      <dgm:prSet/>
      <dgm:spPr/>
      <dgm:t>
        <a:bodyPr/>
        <a:lstStyle/>
        <a:p>
          <a:endParaRPr lang="en-US"/>
        </a:p>
      </dgm:t>
    </dgm:pt>
    <dgm:pt modelId="{EB94A0A0-A72B-4732-BE84-2F294B3B4299}" type="sibTrans" cxnId="{408BAAA1-2DC7-41FC-A1B4-DE422F186FD1}">
      <dgm:prSet/>
      <dgm:spPr/>
      <dgm:t>
        <a:bodyPr/>
        <a:lstStyle/>
        <a:p>
          <a:endParaRPr lang="en-US"/>
        </a:p>
      </dgm:t>
    </dgm:pt>
    <dgm:pt modelId="{D49F9E40-8D14-4B2D-8FFB-80B8EE4ACFAE}">
      <dgm:prSet custT="1"/>
      <dgm:spPr>
        <a:solidFill>
          <a:schemeClr val="accent1">
            <a:lumMod val="20000"/>
            <a:lumOff val="80000"/>
          </a:schemeClr>
        </a:solidFill>
      </dgm:spPr>
      <dgm:t>
        <a:bodyPr/>
        <a:lstStyle/>
        <a:p>
          <a:r>
            <a:rPr lang="en-US" sz="1100" b="1" dirty="0">
              <a:solidFill>
                <a:schemeClr val="tx2"/>
              </a:solidFill>
            </a:rPr>
            <a:t>A fielder, after catching a fly ball, falls into dead-ball territory</a:t>
          </a:r>
        </a:p>
      </dgm:t>
    </dgm:pt>
    <dgm:pt modelId="{1D21DB02-2050-4655-84DF-F50D1A99B2B9}" type="parTrans" cxnId="{7F3C915A-B091-465D-B910-30BD1C089E94}">
      <dgm:prSet/>
      <dgm:spPr/>
      <dgm:t>
        <a:bodyPr/>
        <a:lstStyle/>
        <a:p>
          <a:endParaRPr lang="en-US"/>
        </a:p>
      </dgm:t>
    </dgm:pt>
    <dgm:pt modelId="{A6BD0A65-DCCF-44C0-B543-B8962B6D585F}" type="sibTrans" cxnId="{7F3C915A-B091-465D-B910-30BD1C089E94}">
      <dgm:prSet/>
      <dgm:spPr/>
      <dgm:t>
        <a:bodyPr/>
        <a:lstStyle/>
        <a:p>
          <a:endParaRPr lang="en-US"/>
        </a:p>
      </dgm:t>
    </dgm:pt>
    <dgm:pt modelId="{D09202D2-975D-4219-99EC-8BCE1128976D}">
      <dgm:prSet/>
      <dgm:spPr>
        <a:solidFill>
          <a:schemeClr val="accent1">
            <a:lumMod val="20000"/>
            <a:lumOff val="80000"/>
          </a:schemeClr>
        </a:solidFill>
      </dgm:spPr>
      <dgm:t>
        <a:bodyPr/>
        <a:lstStyle/>
        <a:p>
          <a:r>
            <a:rPr lang="en-US" b="1" dirty="0">
              <a:solidFill>
                <a:schemeClr val="tx2"/>
              </a:solidFill>
              <a:latin typeface="Face Off M54" panose="02000500000000000000" pitchFamily="2" charset="0"/>
            </a:rPr>
            <a:t>A pitch goes out of play, or an overthrow by pitcher (while on rubber) goes out of play</a:t>
          </a:r>
          <a:endParaRPr lang="en-US" b="1" dirty="0">
            <a:solidFill>
              <a:schemeClr val="tx2"/>
            </a:solidFill>
          </a:endParaRPr>
        </a:p>
      </dgm:t>
    </dgm:pt>
    <dgm:pt modelId="{82CC49BE-0EE4-49E5-802E-2490C39F14D2}" type="parTrans" cxnId="{33443DEF-BF97-442A-991C-33E05AE5FB34}">
      <dgm:prSet/>
      <dgm:spPr/>
      <dgm:t>
        <a:bodyPr/>
        <a:lstStyle/>
        <a:p>
          <a:endParaRPr lang="en-US"/>
        </a:p>
      </dgm:t>
    </dgm:pt>
    <dgm:pt modelId="{A423CEAD-5B18-4E93-9E4A-5A1BC58D2AA1}" type="sibTrans" cxnId="{33443DEF-BF97-442A-991C-33E05AE5FB34}">
      <dgm:prSet/>
      <dgm:spPr/>
      <dgm:t>
        <a:bodyPr/>
        <a:lstStyle/>
        <a:p>
          <a:endParaRPr lang="en-US"/>
        </a:p>
      </dgm:t>
    </dgm:pt>
    <dgm:pt modelId="{1837000E-FC96-4C9B-BD63-E4DA614AC328}">
      <dgm:prSet custT="1"/>
      <dgm:spPr>
        <a:solidFill>
          <a:schemeClr val="accent1">
            <a:lumMod val="20000"/>
            <a:lumOff val="80000"/>
          </a:schemeClr>
        </a:solidFill>
      </dgm:spPr>
      <dgm:t>
        <a:bodyPr/>
        <a:lstStyle/>
        <a:p>
          <a:r>
            <a:rPr lang="en-US" sz="1200" b="1" dirty="0">
              <a:solidFill>
                <a:schemeClr val="tx2"/>
              </a:solidFill>
              <a:latin typeface="Face Off M54" panose="02000500000000000000" pitchFamily="2" charset="0"/>
            </a:rPr>
            <a:t>Catcher’s interference – Batter and any runners forced to advance</a:t>
          </a:r>
          <a:endParaRPr lang="en-US" sz="1400" b="1" dirty="0">
            <a:solidFill>
              <a:schemeClr val="tx2"/>
            </a:solidFill>
          </a:endParaRPr>
        </a:p>
      </dgm:t>
    </dgm:pt>
    <dgm:pt modelId="{14AE2058-26EE-49D1-8228-828C82A7BAB0}" type="parTrans" cxnId="{10DFB611-5202-479F-BF86-0DFE35E1F6A5}">
      <dgm:prSet/>
      <dgm:spPr/>
      <dgm:t>
        <a:bodyPr/>
        <a:lstStyle/>
        <a:p>
          <a:endParaRPr lang="en-US"/>
        </a:p>
      </dgm:t>
    </dgm:pt>
    <dgm:pt modelId="{959E9701-53B6-4EF4-91BC-4D1149848FC9}" type="sibTrans" cxnId="{10DFB611-5202-479F-BF86-0DFE35E1F6A5}">
      <dgm:prSet/>
      <dgm:spPr/>
      <dgm:t>
        <a:bodyPr/>
        <a:lstStyle/>
        <a:p>
          <a:endParaRPr lang="en-US"/>
        </a:p>
      </dgm:t>
    </dgm:pt>
    <dgm:pt modelId="{C8ABBECC-3CEE-494C-AAB4-B340B417B56E}">
      <dgm:prSet custT="1"/>
      <dgm:spPr>
        <a:solidFill>
          <a:schemeClr val="accent1">
            <a:lumMod val="20000"/>
            <a:lumOff val="80000"/>
          </a:schemeClr>
        </a:solidFill>
      </dgm:spPr>
      <dgm:t>
        <a:bodyPr/>
        <a:lstStyle/>
        <a:p>
          <a:r>
            <a:rPr lang="en-US" sz="1100" b="1" dirty="0">
              <a:solidFill>
                <a:schemeClr val="tx2"/>
              </a:solidFill>
              <a:latin typeface="Face Off M54" panose="02000500000000000000" pitchFamily="2" charset="0"/>
            </a:rPr>
            <a:t>Runner from third is touched by a pitched ball while attempting to steal home</a:t>
          </a:r>
          <a:endParaRPr lang="en-US" sz="1100" b="1" dirty="0">
            <a:solidFill>
              <a:schemeClr val="tx2"/>
            </a:solidFill>
          </a:endParaRPr>
        </a:p>
      </dgm:t>
    </dgm:pt>
    <dgm:pt modelId="{B8DEC5DF-783C-47D5-831D-6F0350FB15C2}" type="parTrans" cxnId="{217EB912-6EA4-455D-A8AE-140F396C08CA}">
      <dgm:prSet/>
      <dgm:spPr/>
      <dgm:t>
        <a:bodyPr/>
        <a:lstStyle/>
        <a:p>
          <a:endParaRPr lang="en-US"/>
        </a:p>
      </dgm:t>
    </dgm:pt>
    <dgm:pt modelId="{0BA797E6-6705-4D03-9E4C-4749CD701A10}" type="sibTrans" cxnId="{217EB912-6EA4-455D-A8AE-140F396C08CA}">
      <dgm:prSet/>
      <dgm:spPr/>
      <dgm:t>
        <a:bodyPr/>
        <a:lstStyle/>
        <a:p>
          <a:endParaRPr lang="en-US"/>
        </a:p>
      </dgm:t>
    </dgm:pt>
    <dgm:pt modelId="{54DF7830-0A72-47E9-B6E7-FDF750CB7947}">
      <dgm:prSet custT="1"/>
      <dgm:spPr>
        <a:solidFill>
          <a:schemeClr val="accent1">
            <a:lumMod val="20000"/>
            <a:lumOff val="80000"/>
          </a:schemeClr>
        </a:solidFill>
      </dgm:spPr>
      <dgm:t>
        <a:bodyPr/>
        <a:lstStyle/>
        <a:p>
          <a:r>
            <a:rPr lang="en-US" sz="1100" b="1" dirty="0">
              <a:solidFill>
                <a:schemeClr val="tx2"/>
              </a:solidFill>
            </a:rPr>
            <a:t>A pitched ball lodges in the catcher’s or umpire’s clothing or gear</a:t>
          </a:r>
        </a:p>
      </dgm:t>
    </dgm:pt>
    <dgm:pt modelId="{EE1257F6-10B4-40EA-9992-6654DA3F6CC7}" type="parTrans" cxnId="{B2211B5E-23A7-4980-ADB3-117B422B9B10}">
      <dgm:prSet/>
      <dgm:spPr/>
      <dgm:t>
        <a:bodyPr/>
        <a:lstStyle/>
        <a:p>
          <a:endParaRPr lang="en-US"/>
        </a:p>
      </dgm:t>
    </dgm:pt>
    <dgm:pt modelId="{8D3AD044-09A7-4BF6-945A-2C8CC9FD2C8B}" type="sibTrans" cxnId="{B2211B5E-23A7-4980-ADB3-117B422B9B10}">
      <dgm:prSet/>
      <dgm:spPr/>
      <dgm:t>
        <a:bodyPr/>
        <a:lstStyle/>
        <a:p>
          <a:endParaRPr lang="en-US"/>
        </a:p>
      </dgm:t>
    </dgm:pt>
    <dgm:pt modelId="{4B48A3F3-B3C3-4AFB-B5C9-46B11FCB1233}">
      <dgm:prSet custT="1"/>
      <dgm:spPr>
        <a:solidFill>
          <a:schemeClr val="accent1">
            <a:lumMod val="20000"/>
            <a:lumOff val="80000"/>
          </a:schemeClr>
        </a:solidFill>
      </dgm:spPr>
      <dgm:t>
        <a:bodyPr/>
        <a:lstStyle/>
        <a:p>
          <a:r>
            <a:rPr lang="en-US" sz="1100" b="1" dirty="0">
              <a:solidFill>
                <a:schemeClr val="tx2"/>
              </a:solidFill>
            </a:rPr>
            <a:t>Fair batted ball strikes a base runner (batter only – base runner is out) or umpire before passing infielder</a:t>
          </a:r>
        </a:p>
      </dgm:t>
    </dgm:pt>
    <dgm:pt modelId="{ADB67C84-7639-421D-81B4-CB84BF7ACA5F}" type="parTrans" cxnId="{4644F8B7-BBF7-4DC1-ADEA-3251A2BE805A}">
      <dgm:prSet/>
      <dgm:spPr/>
      <dgm:t>
        <a:bodyPr/>
        <a:lstStyle/>
        <a:p>
          <a:endParaRPr lang="en-US"/>
        </a:p>
      </dgm:t>
    </dgm:pt>
    <dgm:pt modelId="{2E644BE3-12E5-4BAA-AC02-7B0556A673C7}" type="sibTrans" cxnId="{4644F8B7-BBF7-4DC1-ADEA-3251A2BE805A}">
      <dgm:prSet/>
      <dgm:spPr/>
      <dgm:t>
        <a:bodyPr/>
        <a:lstStyle/>
        <a:p>
          <a:endParaRPr lang="en-US"/>
        </a:p>
      </dgm:t>
    </dgm:pt>
    <dgm:pt modelId="{465A83F6-A808-497A-9ED0-891ECE8C1E3F}">
      <dgm:prSet custT="1"/>
      <dgm:spPr>
        <a:solidFill>
          <a:schemeClr val="accent1">
            <a:lumMod val="20000"/>
            <a:lumOff val="80000"/>
          </a:schemeClr>
        </a:solidFill>
      </dgm:spPr>
      <dgm:t>
        <a:bodyPr/>
        <a:lstStyle/>
        <a:p>
          <a:r>
            <a:rPr lang="en-US" sz="1800" b="1" dirty="0">
              <a:solidFill>
                <a:schemeClr val="tx2"/>
              </a:solidFill>
            </a:rPr>
            <a:t>Hit by pitch</a:t>
          </a:r>
        </a:p>
      </dgm:t>
    </dgm:pt>
    <dgm:pt modelId="{C6C97B0B-6D5E-486C-AD00-39E60890A7C9}" type="parTrans" cxnId="{3767C960-114F-4E05-A15D-ED6E33B58BF8}">
      <dgm:prSet/>
      <dgm:spPr/>
      <dgm:t>
        <a:bodyPr/>
        <a:lstStyle/>
        <a:p>
          <a:endParaRPr lang="en-US"/>
        </a:p>
      </dgm:t>
    </dgm:pt>
    <dgm:pt modelId="{E7E89EDC-C614-4509-B61A-A0D8F0B9BB57}" type="sibTrans" cxnId="{3767C960-114F-4E05-A15D-ED6E33B58BF8}">
      <dgm:prSet/>
      <dgm:spPr/>
      <dgm:t>
        <a:bodyPr/>
        <a:lstStyle/>
        <a:p>
          <a:endParaRPr lang="en-US"/>
        </a:p>
      </dgm:t>
    </dgm:pt>
    <dgm:pt modelId="{F00058EC-40FF-4A71-80F7-47581245539C}">
      <dgm:prSet custT="1"/>
      <dgm:spPr>
        <a:solidFill>
          <a:schemeClr val="accent1">
            <a:lumMod val="20000"/>
            <a:lumOff val="80000"/>
          </a:schemeClr>
        </a:solidFill>
      </dgm:spPr>
      <dgm:t>
        <a:bodyPr/>
        <a:lstStyle/>
        <a:p>
          <a:r>
            <a:rPr lang="en-US" sz="1800" b="1" dirty="0">
              <a:solidFill>
                <a:schemeClr val="tx2"/>
              </a:solidFill>
              <a:latin typeface="Face Off M54" panose="02000500000000000000" pitchFamily="2" charset="0"/>
            </a:rPr>
            <a:t>Base on balls</a:t>
          </a:r>
          <a:endParaRPr lang="en-US" sz="1800" b="1" dirty="0">
            <a:solidFill>
              <a:schemeClr val="tx2"/>
            </a:solidFill>
          </a:endParaRPr>
        </a:p>
      </dgm:t>
    </dgm:pt>
    <dgm:pt modelId="{77517D19-DA7F-4F5A-A1B5-622B46870547}" type="sibTrans" cxnId="{050CA141-F96B-4D18-B54E-DAA7DD048E9E}">
      <dgm:prSet/>
      <dgm:spPr/>
      <dgm:t>
        <a:bodyPr/>
        <a:lstStyle/>
        <a:p>
          <a:endParaRPr lang="en-US"/>
        </a:p>
      </dgm:t>
    </dgm:pt>
    <dgm:pt modelId="{FC156B2D-084D-4211-B64B-ECF830107192}" type="parTrans" cxnId="{050CA141-F96B-4D18-B54E-DAA7DD048E9E}">
      <dgm:prSet/>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 modelId="{EA54BD2A-D505-4B66-96BA-9838CCC4A554}" type="pres">
      <dgm:prSet presAssocID="{03D9EAE6-E7D1-400C-AF13-D1CB5CD33906}" presName="node" presStyleLbl="node1" presStyleIdx="0" presStyleCnt="9" custScaleX="34709" custScaleY="42627" custLinFactNeighborX="48260" custLinFactNeighborY="-12826">
        <dgm:presLayoutVars>
          <dgm:bulletEnabled val="1"/>
        </dgm:presLayoutVars>
      </dgm:prSet>
      <dgm:spPr/>
    </dgm:pt>
    <dgm:pt modelId="{B9A0B028-2BF3-4275-8C19-53E2638AE527}" type="pres">
      <dgm:prSet presAssocID="{EB94A0A0-A72B-4732-BE84-2F294B3B4299}" presName="sibTrans" presStyleCnt="0"/>
      <dgm:spPr/>
    </dgm:pt>
    <dgm:pt modelId="{8525B043-9A9B-4EAF-ADC1-4EAA5937736F}" type="pres">
      <dgm:prSet presAssocID="{D49F9E40-8D14-4B2D-8FFB-80B8EE4ACFAE}" presName="node" presStyleLbl="node1" presStyleIdx="1" presStyleCnt="9" custScaleX="20388" custScaleY="19709" custLinFactNeighborX="-31291" custLinFactNeighborY="52493">
        <dgm:presLayoutVars>
          <dgm:bulletEnabled val="1"/>
        </dgm:presLayoutVars>
      </dgm:prSet>
      <dgm:spPr/>
    </dgm:pt>
    <dgm:pt modelId="{2786EDC1-5DFB-4762-ACB8-3EA1881EBB09}" type="pres">
      <dgm:prSet presAssocID="{A6BD0A65-DCCF-44C0-B543-B8962B6D585F}" presName="sibTrans" presStyleCnt="0"/>
      <dgm:spPr/>
    </dgm:pt>
    <dgm:pt modelId="{8E050EC5-B099-4EED-BD82-E555F01D3633}" type="pres">
      <dgm:prSet presAssocID="{54DF7830-0A72-47E9-B6E7-FDF750CB7947}" presName="node" presStyleLbl="node1" presStyleIdx="2" presStyleCnt="9" custScaleX="20388" custScaleY="19709" custLinFactNeighborX="-34076" custLinFactNeighborY="51647">
        <dgm:presLayoutVars>
          <dgm:bulletEnabled val="1"/>
        </dgm:presLayoutVars>
      </dgm:prSet>
      <dgm:spPr/>
    </dgm:pt>
    <dgm:pt modelId="{A85907A9-E7FC-4C0C-BEF7-FE45AD6C250D}" type="pres">
      <dgm:prSet presAssocID="{8D3AD044-09A7-4BF6-945A-2C8CC9FD2C8B}" presName="sibTrans" presStyleCnt="0"/>
      <dgm:spPr/>
    </dgm:pt>
    <dgm:pt modelId="{ABEB6F8C-3417-488C-B1F4-97EE0A765735}" type="pres">
      <dgm:prSet presAssocID="{4B48A3F3-B3C3-4AFB-B5C9-46B11FCB1233}" presName="node" presStyleLbl="node1" presStyleIdx="3" presStyleCnt="9" custScaleX="20388" custScaleY="19709" custLinFactNeighborX="-7487" custLinFactNeighborY="24075">
        <dgm:presLayoutVars>
          <dgm:bulletEnabled val="1"/>
        </dgm:presLayoutVars>
      </dgm:prSet>
      <dgm:spPr/>
    </dgm:pt>
    <dgm:pt modelId="{033CA0D5-4B74-4143-8751-D162FCA8F278}" type="pres">
      <dgm:prSet presAssocID="{2E644BE3-12E5-4BAA-AC02-7B0556A673C7}" presName="sibTrans" presStyleCnt="0"/>
      <dgm:spPr/>
    </dgm:pt>
    <dgm:pt modelId="{4B0AAA3C-E43C-46D2-AB53-A0676844255B}" type="pres">
      <dgm:prSet presAssocID="{465A83F6-A808-497A-9ED0-891ECE8C1E3F}" presName="node" presStyleLbl="node1" presStyleIdx="4" presStyleCnt="9" custScaleX="20388" custScaleY="19709" custLinFactNeighborX="49054" custLinFactNeighborY="-23586">
        <dgm:presLayoutVars>
          <dgm:bulletEnabled val="1"/>
        </dgm:presLayoutVars>
      </dgm:prSet>
      <dgm:spPr/>
    </dgm:pt>
    <dgm:pt modelId="{47BA1ABE-5E79-4884-BD88-D429F07E4DF9}" type="pres">
      <dgm:prSet presAssocID="{E7E89EDC-C614-4509-B61A-A0D8F0B9BB57}" presName="sibTrans" presStyleCnt="0"/>
      <dgm:spPr/>
    </dgm:pt>
    <dgm:pt modelId="{B38794BF-2B89-4B6C-A2A4-FE9B0787F4C7}" type="pres">
      <dgm:prSet presAssocID="{F00058EC-40FF-4A71-80F7-47581245539C}" presName="node" presStyleLbl="node1" presStyleIdx="5" presStyleCnt="9" custScaleX="20388" custScaleY="19709" custLinFactNeighborX="-9054" custLinFactNeighborY="-23760">
        <dgm:presLayoutVars>
          <dgm:bulletEnabled val="1"/>
        </dgm:presLayoutVars>
      </dgm:prSet>
      <dgm:spPr/>
    </dgm:pt>
    <dgm:pt modelId="{37652CC7-C30B-4445-BE62-BB728CBF4F34}" type="pres">
      <dgm:prSet presAssocID="{77517D19-DA7F-4F5A-A1B5-622B46870547}" presName="sibTrans" presStyleCnt="0"/>
      <dgm:spPr/>
    </dgm:pt>
    <dgm:pt modelId="{40E3A6BB-C387-4E84-8489-F4DB9B93E2BB}" type="pres">
      <dgm:prSet presAssocID="{D09202D2-975D-4219-99EC-8BCE1128976D}" presName="node" presStyleLbl="node1" presStyleIdx="6" presStyleCnt="9" custScaleX="20388" custScaleY="19709" custLinFactNeighborX="19424" custLinFactNeighborY="-23760">
        <dgm:presLayoutVars>
          <dgm:bulletEnabled val="1"/>
        </dgm:presLayoutVars>
      </dgm:prSet>
      <dgm:spPr/>
    </dgm:pt>
    <dgm:pt modelId="{B7D9729D-BAD7-433A-A15C-DFCEFFAF5652}" type="pres">
      <dgm:prSet presAssocID="{A423CEAD-5B18-4E93-9E4A-5A1BC58D2AA1}" presName="sibTrans" presStyleCnt="0"/>
      <dgm:spPr/>
    </dgm:pt>
    <dgm:pt modelId="{F3F07456-2905-4439-81A8-B3EF42F5994D}" type="pres">
      <dgm:prSet presAssocID="{1837000E-FC96-4C9B-BD63-E4DA614AC328}" presName="node" presStyleLbl="node1" presStyleIdx="7" presStyleCnt="9" custScaleX="20388" custScaleY="19709" custLinFactNeighborX="-10964" custLinFactNeighborY="3812">
        <dgm:presLayoutVars>
          <dgm:bulletEnabled val="1"/>
        </dgm:presLayoutVars>
      </dgm:prSet>
      <dgm:spPr/>
    </dgm:pt>
    <dgm:pt modelId="{EBB97866-95EC-4324-80FE-E4FD943C4A12}" type="pres">
      <dgm:prSet presAssocID="{959E9701-53B6-4EF4-91BC-4D1149848FC9}" presName="sibTrans" presStyleCnt="0"/>
      <dgm:spPr/>
    </dgm:pt>
    <dgm:pt modelId="{4538DF55-E77B-440E-BC82-ACD87870504B}" type="pres">
      <dgm:prSet presAssocID="{C8ABBECC-3CEE-494C-AAB4-B340B417B56E}" presName="node" presStyleLbl="node1" presStyleIdx="8" presStyleCnt="9" custScaleX="20388" custScaleY="19709" custLinFactNeighborX="-15060" custLinFactNeighborY="3812">
        <dgm:presLayoutVars>
          <dgm:bulletEnabled val="1"/>
        </dgm:presLayoutVars>
      </dgm:prSet>
      <dgm:spPr/>
    </dgm:pt>
  </dgm:ptLst>
  <dgm:cxnLst>
    <dgm:cxn modelId="{10DFB611-5202-479F-BF86-0DFE35E1F6A5}" srcId="{703347A0-A242-4713-8B21-424100252A07}" destId="{1837000E-FC96-4C9B-BD63-E4DA614AC328}" srcOrd="7" destOrd="0" parTransId="{14AE2058-26EE-49D1-8228-828C82A7BAB0}" sibTransId="{959E9701-53B6-4EF4-91BC-4D1149848FC9}"/>
    <dgm:cxn modelId="{217EB912-6EA4-455D-A8AE-140F396C08CA}" srcId="{703347A0-A242-4713-8B21-424100252A07}" destId="{C8ABBECC-3CEE-494C-AAB4-B340B417B56E}" srcOrd="8" destOrd="0" parTransId="{B8DEC5DF-783C-47D5-831D-6F0350FB15C2}" sibTransId="{0BA797E6-6705-4D03-9E4C-4749CD701A10}"/>
    <dgm:cxn modelId="{E5D7B912-E902-4AAF-8DC9-382B2AFE8A31}" type="presOf" srcId="{4B48A3F3-B3C3-4AFB-B5C9-46B11FCB1233}" destId="{ABEB6F8C-3417-488C-B1F4-97EE0A765735}" srcOrd="0" destOrd="0" presId="urn:microsoft.com/office/officeart/2005/8/layout/default"/>
    <dgm:cxn modelId="{ADA99A1B-E4A0-42BB-8E5C-CAB249B9971D}" type="presOf" srcId="{1837000E-FC96-4C9B-BD63-E4DA614AC328}" destId="{F3F07456-2905-4439-81A8-B3EF42F5994D}" srcOrd="0" destOrd="0" presId="urn:microsoft.com/office/officeart/2005/8/layout/default"/>
    <dgm:cxn modelId="{1723DF26-36FA-4E4C-8D4C-D67DB9EEC1BF}" type="presOf" srcId="{703347A0-A242-4713-8B21-424100252A07}" destId="{000F4B70-0AA9-474E-91A1-658E7A71873A}" srcOrd="0" destOrd="0" presId="urn:microsoft.com/office/officeart/2005/8/layout/default"/>
    <dgm:cxn modelId="{3DA9F931-5000-46DC-8CDF-8201DDD882B6}" type="presOf" srcId="{D09202D2-975D-4219-99EC-8BCE1128976D}" destId="{40E3A6BB-C387-4E84-8489-F4DB9B93E2BB}" srcOrd="0" destOrd="0" presId="urn:microsoft.com/office/officeart/2005/8/layout/default"/>
    <dgm:cxn modelId="{96C9C033-34C5-4675-A1C6-63563CEF4BA6}" type="presOf" srcId="{54DF7830-0A72-47E9-B6E7-FDF750CB7947}" destId="{8E050EC5-B099-4EED-BD82-E555F01D3633}" srcOrd="0" destOrd="0" presId="urn:microsoft.com/office/officeart/2005/8/layout/default"/>
    <dgm:cxn modelId="{3DCD6936-C54D-4B0E-93FD-AA43A83ACEFF}" type="presOf" srcId="{465A83F6-A808-497A-9ED0-891ECE8C1E3F}" destId="{4B0AAA3C-E43C-46D2-AB53-A0676844255B}" srcOrd="0" destOrd="0" presId="urn:microsoft.com/office/officeart/2005/8/layout/default"/>
    <dgm:cxn modelId="{C3AEAF40-B023-4D45-97D6-EA5BAD9E8F86}" type="presOf" srcId="{F00058EC-40FF-4A71-80F7-47581245539C}" destId="{B38794BF-2B89-4B6C-A2A4-FE9B0787F4C7}" srcOrd="0" destOrd="0" presId="urn:microsoft.com/office/officeart/2005/8/layout/default"/>
    <dgm:cxn modelId="{7DE5D65B-12D6-410B-A465-7E33D55BD984}" type="presOf" srcId="{D49F9E40-8D14-4B2D-8FFB-80B8EE4ACFAE}" destId="{8525B043-9A9B-4EAF-ADC1-4EAA5937736F}" srcOrd="0" destOrd="0" presId="urn:microsoft.com/office/officeart/2005/8/layout/default"/>
    <dgm:cxn modelId="{B2211B5E-23A7-4980-ADB3-117B422B9B10}" srcId="{703347A0-A242-4713-8B21-424100252A07}" destId="{54DF7830-0A72-47E9-B6E7-FDF750CB7947}" srcOrd="2" destOrd="0" parTransId="{EE1257F6-10B4-40EA-9992-6654DA3F6CC7}" sibTransId="{8D3AD044-09A7-4BF6-945A-2C8CC9FD2C8B}"/>
    <dgm:cxn modelId="{3767C960-114F-4E05-A15D-ED6E33B58BF8}" srcId="{703347A0-A242-4713-8B21-424100252A07}" destId="{465A83F6-A808-497A-9ED0-891ECE8C1E3F}" srcOrd="4" destOrd="0" parTransId="{C6C97B0B-6D5E-486C-AD00-39E60890A7C9}" sibTransId="{E7E89EDC-C614-4509-B61A-A0D8F0B9BB57}"/>
    <dgm:cxn modelId="{050CA141-F96B-4D18-B54E-DAA7DD048E9E}" srcId="{703347A0-A242-4713-8B21-424100252A07}" destId="{F00058EC-40FF-4A71-80F7-47581245539C}" srcOrd="5" destOrd="0" parTransId="{FC156B2D-084D-4211-B64B-ECF830107192}" sibTransId="{77517D19-DA7F-4F5A-A1B5-622B46870547}"/>
    <dgm:cxn modelId="{7F3C915A-B091-465D-B910-30BD1C089E94}" srcId="{703347A0-A242-4713-8B21-424100252A07}" destId="{D49F9E40-8D14-4B2D-8FFB-80B8EE4ACFAE}" srcOrd="1" destOrd="0" parTransId="{1D21DB02-2050-4655-84DF-F50D1A99B2B9}" sibTransId="{A6BD0A65-DCCF-44C0-B543-B8962B6D585F}"/>
    <dgm:cxn modelId="{408BAAA1-2DC7-41FC-A1B4-DE422F186FD1}" srcId="{703347A0-A242-4713-8B21-424100252A07}" destId="{03D9EAE6-E7D1-400C-AF13-D1CB5CD33906}" srcOrd="0" destOrd="0" parTransId="{3D66F4C2-8DE0-474F-99F4-506B5F68435B}" sibTransId="{EB94A0A0-A72B-4732-BE84-2F294B3B4299}"/>
    <dgm:cxn modelId="{AFED99AB-7256-4DA8-847F-DC0E32199568}" type="presOf" srcId="{C8ABBECC-3CEE-494C-AAB4-B340B417B56E}" destId="{4538DF55-E77B-440E-BC82-ACD87870504B}" srcOrd="0" destOrd="0" presId="urn:microsoft.com/office/officeart/2005/8/layout/default"/>
    <dgm:cxn modelId="{4644F8B7-BBF7-4DC1-ADEA-3251A2BE805A}" srcId="{703347A0-A242-4713-8B21-424100252A07}" destId="{4B48A3F3-B3C3-4AFB-B5C9-46B11FCB1233}" srcOrd="3" destOrd="0" parTransId="{ADB67C84-7639-421D-81B4-CB84BF7ACA5F}" sibTransId="{2E644BE3-12E5-4BAA-AC02-7B0556A673C7}"/>
    <dgm:cxn modelId="{7BE70ED1-61BE-4F24-B917-6510A8565057}" type="presOf" srcId="{03D9EAE6-E7D1-400C-AF13-D1CB5CD33906}" destId="{EA54BD2A-D505-4B66-96BA-9838CCC4A554}" srcOrd="0" destOrd="0" presId="urn:microsoft.com/office/officeart/2005/8/layout/default"/>
    <dgm:cxn modelId="{33443DEF-BF97-442A-991C-33E05AE5FB34}" srcId="{703347A0-A242-4713-8B21-424100252A07}" destId="{D09202D2-975D-4219-99EC-8BCE1128976D}" srcOrd="6" destOrd="0" parTransId="{82CC49BE-0EE4-49E5-802E-2490C39F14D2}" sibTransId="{A423CEAD-5B18-4E93-9E4A-5A1BC58D2AA1}"/>
    <dgm:cxn modelId="{12BD6ED7-FE7A-4542-9C57-EE201CB9B896}" type="presParOf" srcId="{000F4B70-0AA9-474E-91A1-658E7A71873A}" destId="{EA54BD2A-D505-4B66-96BA-9838CCC4A554}" srcOrd="0" destOrd="0" presId="urn:microsoft.com/office/officeart/2005/8/layout/default"/>
    <dgm:cxn modelId="{A1CEAA22-A3BF-4650-8541-B9F0FF3A89BE}" type="presParOf" srcId="{000F4B70-0AA9-474E-91A1-658E7A71873A}" destId="{B9A0B028-2BF3-4275-8C19-53E2638AE527}" srcOrd="1" destOrd="0" presId="urn:microsoft.com/office/officeart/2005/8/layout/default"/>
    <dgm:cxn modelId="{9609CDF6-290F-43B2-995B-5DE74EC72B70}" type="presParOf" srcId="{000F4B70-0AA9-474E-91A1-658E7A71873A}" destId="{8525B043-9A9B-4EAF-ADC1-4EAA5937736F}" srcOrd="2" destOrd="0" presId="urn:microsoft.com/office/officeart/2005/8/layout/default"/>
    <dgm:cxn modelId="{27B39577-F88C-490B-A442-C8210860A75D}" type="presParOf" srcId="{000F4B70-0AA9-474E-91A1-658E7A71873A}" destId="{2786EDC1-5DFB-4762-ACB8-3EA1881EBB09}" srcOrd="3" destOrd="0" presId="urn:microsoft.com/office/officeart/2005/8/layout/default"/>
    <dgm:cxn modelId="{BA44FF7C-FAE5-4A24-9FFD-2301797FA715}" type="presParOf" srcId="{000F4B70-0AA9-474E-91A1-658E7A71873A}" destId="{8E050EC5-B099-4EED-BD82-E555F01D3633}" srcOrd="4" destOrd="0" presId="urn:microsoft.com/office/officeart/2005/8/layout/default"/>
    <dgm:cxn modelId="{4C6F44C9-387E-42AD-8D7C-D5F3A8A20F91}" type="presParOf" srcId="{000F4B70-0AA9-474E-91A1-658E7A71873A}" destId="{A85907A9-E7FC-4C0C-BEF7-FE45AD6C250D}" srcOrd="5" destOrd="0" presId="urn:microsoft.com/office/officeart/2005/8/layout/default"/>
    <dgm:cxn modelId="{A2D1F90D-93AE-455E-B855-833DDBF721BC}" type="presParOf" srcId="{000F4B70-0AA9-474E-91A1-658E7A71873A}" destId="{ABEB6F8C-3417-488C-B1F4-97EE0A765735}" srcOrd="6" destOrd="0" presId="urn:microsoft.com/office/officeart/2005/8/layout/default"/>
    <dgm:cxn modelId="{7F2CB9C1-F63C-4404-831A-ECE205E0349D}" type="presParOf" srcId="{000F4B70-0AA9-474E-91A1-658E7A71873A}" destId="{033CA0D5-4B74-4143-8751-D162FCA8F278}" srcOrd="7" destOrd="0" presId="urn:microsoft.com/office/officeart/2005/8/layout/default"/>
    <dgm:cxn modelId="{1FCA81A0-4F58-4470-8B5B-76A3E5A06976}" type="presParOf" srcId="{000F4B70-0AA9-474E-91A1-658E7A71873A}" destId="{4B0AAA3C-E43C-46D2-AB53-A0676844255B}" srcOrd="8" destOrd="0" presId="urn:microsoft.com/office/officeart/2005/8/layout/default"/>
    <dgm:cxn modelId="{E9037DF8-8241-4C87-BDCB-7AD5020CD38C}" type="presParOf" srcId="{000F4B70-0AA9-474E-91A1-658E7A71873A}" destId="{47BA1ABE-5E79-4884-BD88-D429F07E4DF9}" srcOrd="9" destOrd="0" presId="urn:microsoft.com/office/officeart/2005/8/layout/default"/>
    <dgm:cxn modelId="{6730D1C7-DF8B-4F52-8372-30065F42F2FA}" type="presParOf" srcId="{000F4B70-0AA9-474E-91A1-658E7A71873A}" destId="{B38794BF-2B89-4B6C-A2A4-FE9B0787F4C7}" srcOrd="10" destOrd="0" presId="urn:microsoft.com/office/officeart/2005/8/layout/default"/>
    <dgm:cxn modelId="{66C21E1D-77AC-46ED-8A7A-90F8888ACBD0}" type="presParOf" srcId="{000F4B70-0AA9-474E-91A1-658E7A71873A}" destId="{37652CC7-C30B-4445-BE62-BB728CBF4F34}" srcOrd="11" destOrd="0" presId="urn:microsoft.com/office/officeart/2005/8/layout/default"/>
    <dgm:cxn modelId="{766BA395-4DDB-4555-805B-46A975D55D1A}" type="presParOf" srcId="{000F4B70-0AA9-474E-91A1-658E7A71873A}" destId="{40E3A6BB-C387-4E84-8489-F4DB9B93E2BB}" srcOrd="12" destOrd="0" presId="urn:microsoft.com/office/officeart/2005/8/layout/default"/>
    <dgm:cxn modelId="{6A371FB6-FB60-4BC8-98CA-BC0C969C88C9}" type="presParOf" srcId="{000F4B70-0AA9-474E-91A1-658E7A71873A}" destId="{B7D9729D-BAD7-433A-A15C-DFCEFFAF5652}" srcOrd="13" destOrd="0" presId="urn:microsoft.com/office/officeart/2005/8/layout/default"/>
    <dgm:cxn modelId="{1272AD28-A19B-41C7-8D04-6FC4628CF29D}" type="presParOf" srcId="{000F4B70-0AA9-474E-91A1-658E7A71873A}" destId="{F3F07456-2905-4439-81A8-B3EF42F5994D}" srcOrd="14" destOrd="0" presId="urn:microsoft.com/office/officeart/2005/8/layout/default"/>
    <dgm:cxn modelId="{E6BC52B0-29F7-4FCE-AA6A-793F27CA989F}" type="presParOf" srcId="{000F4B70-0AA9-474E-91A1-658E7A71873A}" destId="{EBB97866-95EC-4324-80FE-E4FD943C4A12}" srcOrd="15" destOrd="0" presId="urn:microsoft.com/office/officeart/2005/8/layout/default"/>
    <dgm:cxn modelId="{E5CD35AD-4BFB-43D8-8FA0-34426C9E52CE}" type="presParOf" srcId="{000F4B70-0AA9-474E-91A1-658E7A71873A}" destId="{4538DF55-E77B-440E-BC82-ACD87870504B}"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03347A0-A242-4713-8B21-424100252A0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00F4B70-0AA9-474E-91A1-658E7A71873A}" type="pres">
      <dgm:prSet presAssocID="{703347A0-A242-4713-8B21-424100252A07}" presName="diagram" presStyleCnt="0">
        <dgm:presLayoutVars>
          <dgm:dir/>
          <dgm:resizeHandles val="exact"/>
        </dgm:presLayoutVars>
      </dgm:prSet>
      <dgm:spPr/>
    </dgm:pt>
  </dgm:ptLst>
  <dgm:cxnLst>
    <dgm:cxn modelId="{8EAD23F5-4A8A-44D5-B12B-F51777CB2461}" type="presOf" srcId="{703347A0-A242-4713-8B21-424100252A07}" destId="{000F4B70-0AA9-474E-91A1-658E7A71873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15B18A-3332-4207-9EF5-8D885FC6D075}">
      <dsp:nvSpPr>
        <dsp:cNvPr id="0" name=""/>
        <dsp:cNvSpPr/>
      </dsp:nvSpPr>
      <dsp:spPr>
        <a:xfrm>
          <a:off x="43660" y="1862"/>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Batting out of order</a:t>
          </a:r>
          <a:endParaRPr lang="en-US" sz="1500" kern="1200"/>
        </a:p>
      </dsp:txBody>
      <dsp:txXfrm>
        <a:off x="43660" y="1862"/>
        <a:ext cx="2003493" cy="1202095"/>
      </dsp:txXfrm>
    </dsp:sp>
    <dsp:sp modelId="{1A3F4FEF-51EA-4878-9817-D67E1365890C}">
      <dsp:nvSpPr>
        <dsp:cNvPr id="0" name=""/>
        <dsp:cNvSpPr/>
      </dsp:nvSpPr>
      <dsp:spPr>
        <a:xfrm>
          <a:off x="2247503" y="1862"/>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What is the base path?</a:t>
          </a:r>
          <a:endParaRPr lang="en-US" sz="1500" kern="1200"/>
        </a:p>
      </dsp:txBody>
      <dsp:txXfrm>
        <a:off x="2247503" y="1862"/>
        <a:ext cx="2003493" cy="1202095"/>
      </dsp:txXfrm>
    </dsp:sp>
    <dsp:sp modelId="{8A51075F-6370-437B-BD62-B7CEE72192A7}">
      <dsp:nvSpPr>
        <dsp:cNvPr id="0" name=""/>
        <dsp:cNvSpPr/>
      </dsp:nvSpPr>
      <dsp:spPr>
        <a:xfrm>
          <a:off x="4451345" y="1862"/>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Runners' lane violations</a:t>
          </a:r>
          <a:endParaRPr lang="en-US" sz="1500" kern="1200"/>
        </a:p>
      </dsp:txBody>
      <dsp:txXfrm>
        <a:off x="4451345" y="1862"/>
        <a:ext cx="2003493" cy="1202095"/>
      </dsp:txXfrm>
    </dsp:sp>
    <dsp:sp modelId="{993565A8-99F5-433A-8876-3575C2631DD2}">
      <dsp:nvSpPr>
        <dsp:cNvPr id="0" name=""/>
        <dsp:cNvSpPr/>
      </dsp:nvSpPr>
      <dsp:spPr>
        <a:xfrm>
          <a:off x="6655188" y="1862"/>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Runners’ leaving early </a:t>
          </a:r>
          <a:endParaRPr lang="en-US" sz="1500" kern="1200"/>
        </a:p>
      </dsp:txBody>
      <dsp:txXfrm>
        <a:off x="6655188" y="1862"/>
        <a:ext cx="2003493" cy="1202095"/>
      </dsp:txXfrm>
    </dsp:sp>
    <dsp:sp modelId="{0D4FBF5F-4444-4B17-9806-2064FF9ABD29}">
      <dsp:nvSpPr>
        <dsp:cNvPr id="0" name=""/>
        <dsp:cNvSpPr/>
      </dsp:nvSpPr>
      <dsp:spPr>
        <a:xfrm>
          <a:off x="43660" y="1404308"/>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Illegal Pitches</a:t>
          </a:r>
          <a:endParaRPr lang="en-US" sz="1500" kern="1200"/>
        </a:p>
      </dsp:txBody>
      <dsp:txXfrm>
        <a:off x="43660" y="1404308"/>
        <a:ext cx="2003493" cy="1202095"/>
      </dsp:txXfrm>
    </dsp:sp>
    <dsp:sp modelId="{735E9766-77E3-4A1B-8A16-E2F3E3FDBAEB}">
      <dsp:nvSpPr>
        <dsp:cNvPr id="0" name=""/>
        <dsp:cNvSpPr/>
      </dsp:nvSpPr>
      <dsp:spPr>
        <a:xfrm>
          <a:off x="2247503" y="1404308"/>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Obstruction vs Interference </a:t>
          </a:r>
          <a:endParaRPr lang="en-US" sz="1500" kern="1200"/>
        </a:p>
      </dsp:txBody>
      <dsp:txXfrm>
        <a:off x="2247503" y="1404308"/>
        <a:ext cx="2003493" cy="1202095"/>
      </dsp:txXfrm>
    </dsp:sp>
    <dsp:sp modelId="{67372066-760B-459B-9230-4ADB3742CCC4}">
      <dsp:nvSpPr>
        <dsp:cNvPr id="0" name=""/>
        <dsp:cNvSpPr/>
      </dsp:nvSpPr>
      <dsp:spPr>
        <a:xfrm>
          <a:off x="4451345" y="1404308"/>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Batter/Catcher/Umpire Interference</a:t>
          </a:r>
          <a:endParaRPr lang="en-US" sz="1500" kern="1200"/>
        </a:p>
      </dsp:txBody>
      <dsp:txXfrm>
        <a:off x="4451345" y="1404308"/>
        <a:ext cx="2003493" cy="1202095"/>
      </dsp:txXfrm>
    </dsp:sp>
    <dsp:sp modelId="{5C3141E5-3D86-4569-B2BE-F3E69226875D}">
      <dsp:nvSpPr>
        <dsp:cNvPr id="0" name=""/>
        <dsp:cNvSpPr/>
      </dsp:nvSpPr>
      <dsp:spPr>
        <a:xfrm>
          <a:off x="6655188" y="1404308"/>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When to award bases and how many</a:t>
          </a:r>
          <a:endParaRPr lang="en-US" sz="1500" kern="1200"/>
        </a:p>
      </dsp:txBody>
      <dsp:txXfrm>
        <a:off x="6655188" y="1404308"/>
        <a:ext cx="2003493" cy="1202095"/>
      </dsp:txXfrm>
    </dsp:sp>
    <dsp:sp modelId="{34280AB9-1E36-4E61-9C0C-C3832196F143}">
      <dsp:nvSpPr>
        <dsp:cNvPr id="0" name=""/>
        <dsp:cNvSpPr/>
      </dsp:nvSpPr>
      <dsp:spPr>
        <a:xfrm>
          <a:off x="2247503" y="2806753"/>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What can you do with unruly spectators</a:t>
          </a:r>
          <a:endParaRPr lang="en-US" sz="1500" kern="1200"/>
        </a:p>
      </dsp:txBody>
      <dsp:txXfrm>
        <a:off x="2247503" y="2806753"/>
        <a:ext cx="2003493" cy="1202095"/>
      </dsp:txXfrm>
    </dsp:sp>
    <dsp:sp modelId="{1F2ADED5-5815-4BF2-B33A-FE02466C0970}">
      <dsp:nvSpPr>
        <dsp:cNvPr id="0" name=""/>
        <dsp:cNvSpPr/>
      </dsp:nvSpPr>
      <dsp:spPr>
        <a:xfrm>
          <a:off x="4451345" y="2806753"/>
          <a:ext cx="2003493" cy="1202095"/>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10 misinterpreted Little League rules </a:t>
          </a:r>
          <a:endParaRPr lang="en-US" sz="1500" kern="1200"/>
        </a:p>
      </dsp:txBody>
      <dsp:txXfrm>
        <a:off x="4451345" y="2806753"/>
        <a:ext cx="2003493" cy="120209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4BD2A-D505-4B66-96BA-9838CCC4A554}">
      <dsp:nvSpPr>
        <dsp:cNvPr id="0" name=""/>
        <dsp:cNvSpPr/>
      </dsp:nvSpPr>
      <dsp:spPr>
        <a:xfrm>
          <a:off x="1758270" y="0"/>
          <a:ext cx="2525003" cy="1578979"/>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chemeClr val="bg1"/>
              </a:solidFill>
              <a:latin typeface="Face Off M54" panose="02000500000000000000" pitchFamily="2" charset="0"/>
            </a:rPr>
            <a:t>FOUR BASE AWARD</a:t>
          </a:r>
          <a:endParaRPr lang="en-US" sz="1700" b="1" kern="1200" dirty="0">
            <a:solidFill>
              <a:schemeClr val="bg1"/>
            </a:solidFill>
          </a:endParaRPr>
        </a:p>
      </dsp:txBody>
      <dsp:txXfrm>
        <a:off x="1758270" y="0"/>
        <a:ext cx="2525003" cy="1578979"/>
      </dsp:txXfrm>
    </dsp:sp>
    <dsp:sp modelId="{FAD1DFC6-7AC0-4E20-BA91-12CA5310D1EA}">
      <dsp:nvSpPr>
        <dsp:cNvPr id="0" name=""/>
        <dsp:cNvSpPr/>
      </dsp:nvSpPr>
      <dsp:spPr>
        <a:xfrm>
          <a:off x="5095759" y="0"/>
          <a:ext cx="2525003" cy="1578979"/>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chemeClr val="bg1"/>
              </a:solidFill>
              <a:latin typeface="Face Off M54" panose="02000500000000000000" pitchFamily="2" charset="0"/>
            </a:rPr>
            <a:t>THREE BASE AWARD</a:t>
          </a:r>
          <a:endParaRPr lang="en-US" sz="1700" b="1" kern="1200" dirty="0">
            <a:solidFill>
              <a:schemeClr val="bg1"/>
            </a:solidFill>
          </a:endParaRPr>
        </a:p>
      </dsp:txBody>
      <dsp:txXfrm>
        <a:off x="5095759" y="0"/>
        <a:ext cx="2525003" cy="1578979"/>
      </dsp:txXfrm>
    </dsp:sp>
    <dsp:sp modelId="{8525B043-9A9B-4EAF-ADC1-4EAA5937736F}">
      <dsp:nvSpPr>
        <dsp:cNvPr id="0" name=""/>
        <dsp:cNvSpPr/>
      </dsp:nvSpPr>
      <dsp:spPr>
        <a:xfrm>
          <a:off x="1750520" y="1974713"/>
          <a:ext cx="2525003" cy="1578979"/>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chemeClr val="tx2"/>
              </a:solidFill>
              <a:latin typeface="Face Off M54" panose="02000500000000000000" pitchFamily="2" charset="0"/>
            </a:rPr>
            <a:t>Home Run</a:t>
          </a:r>
          <a:endParaRPr lang="en-US" sz="1700" b="1" kern="1200" dirty="0">
            <a:solidFill>
              <a:schemeClr val="tx2"/>
            </a:solidFill>
          </a:endParaRPr>
        </a:p>
      </dsp:txBody>
      <dsp:txXfrm>
        <a:off x="1750520" y="1974713"/>
        <a:ext cx="2525003" cy="1578979"/>
      </dsp:txXfrm>
    </dsp:sp>
    <dsp:sp modelId="{F4D4A192-3A2B-4DFF-B50C-FB8F077167F9}">
      <dsp:nvSpPr>
        <dsp:cNvPr id="0" name=""/>
        <dsp:cNvSpPr/>
      </dsp:nvSpPr>
      <dsp:spPr>
        <a:xfrm>
          <a:off x="5041849" y="1974713"/>
          <a:ext cx="2525003" cy="1578979"/>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chemeClr val="tx2"/>
              </a:solidFill>
            </a:rPr>
            <a:t>Intentionally touching a </a:t>
          </a:r>
          <a:r>
            <a:rPr lang="en-US" sz="1700" b="1" u="sng" kern="1200" dirty="0">
              <a:solidFill>
                <a:schemeClr val="tx2"/>
              </a:solidFill>
            </a:rPr>
            <a:t>fair batted ball </a:t>
          </a:r>
          <a:r>
            <a:rPr lang="en-US" sz="1700" b="1" kern="1200" dirty="0">
              <a:solidFill>
                <a:schemeClr val="tx2"/>
              </a:solidFill>
            </a:rPr>
            <a:t>with equipment or clothing detached from it’s normal place, or thrown glove.</a:t>
          </a:r>
        </a:p>
      </dsp:txBody>
      <dsp:txXfrm>
        <a:off x="5041849" y="1974713"/>
        <a:ext cx="2525003" cy="1578979"/>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4BD2A-D505-4B66-96BA-9838CCC4A554}">
      <dsp:nvSpPr>
        <dsp:cNvPr id="0" name=""/>
        <dsp:cNvSpPr/>
      </dsp:nvSpPr>
      <dsp:spPr>
        <a:xfrm>
          <a:off x="3419580" y="0"/>
          <a:ext cx="2998896" cy="1875322"/>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b="1" kern="1200" dirty="0">
              <a:solidFill>
                <a:schemeClr val="bg1"/>
              </a:solidFill>
              <a:latin typeface="Face Off M54" panose="02000500000000000000" pitchFamily="2" charset="0"/>
            </a:rPr>
            <a:t>TWO BASE AWARD</a:t>
          </a:r>
          <a:endParaRPr lang="en-US" sz="4000" b="1" kern="1200" dirty="0">
            <a:solidFill>
              <a:schemeClr val="bg1"/>
            </a:solidFill>
          </a:endParaRPr>
        </a:p>
      </dsp:txBody>
      <dsp:txXfrm>
        <a:off x="3419580" y="0"/>
        <a:ext cx="2998896" cy="1875322"/>
      </dsp:txXfrm>
    </dsp:sp>
    <dsp:sp modelId="{8525B043-9A9B-4EAF-ADC1-4EAA5937736F}">
      <dsp:nvSpPr>
        <dsp:cNvPr id="0" name=""/>
        <dsp:cNvSpPr/>
      </dsp:nvSpPr>
      <dsp:spPr>
        <a:xfrm>
          <a:off x="2498507" y="1943414"/>
          <a:ext cx="2062247" cy="1196139"/>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tx2"/>
              </a:solidFill>
            </a:rPr>
            <a:t>Fair batted ball bounds out of play (ground rule double)</a:t>
          </a:r>
        </a:p>
      </dsp:txBody>
      <dsp:txXfrm>
        <a:off x="2498507" y="1943414"/>
        <a:ext cx="2062247" cy="1196139"/>
      </dsp:txXfrm>
    </dsp:sp>
    <dsp:sp modelId="{B38794BF-2B89-4B6C-A2A4-FE9B0787F4C7}">
      <dsp:nvSpPr>
        <dsp:cNvPr id="0" name=""/>
        <dsp:cNvSpPr/>
      </dsp:nvSpPr>
      <dsp:spPr>
        <a:xfrm>
          <a:off x="3887904" y="3261095"/>
          <a:ext cx="2062247" cy="1196139"/>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tx2"/>
              </a:solidFill>
              <a:latin typeface="Face Off M54" panose="02000500000000000000" pitchFamily="2" charset="0"/>
            </a:rPr>
            <a:t>Ball overthrown out of play (first play by infielder on runner – time of pitch. All other cases – time of throw)</a:t>
          </a:r>
          <a:endParaRPr lang="en-US" sz="1500" b="1" kern="1200" dirty="0">
            <a:solidFill>
              <a:schemeClr val="tx2"/>
            </a:solidFill>
          </a:endParaRPr>
        </a:p>
      </dsp:txBody>
      <dsp:txXfrm>
        <a:off x="3887904" y="3261095"/>
        <a:ext cx="2062247" cy="1196139"/>
      </dsp:txXfrm>
    </dsp:sp>
    <dsp:sp modelId="{40E3A6BB-C387-4E84-8489-F4DB9B93E2BB}">
      <dsp:nvSpPr>
        <dsp:cNvPr id="0" name=""/>
        <dsp:cNvSpPr/>
      </dsp:nvSpPr>
      <dsp:spPr>
        <a:xfrm>
          <a:off x="889210" y="3261066"/>
          <a:ext cx="2062247" cy="1196139"/>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tx2"/>
              </a:solidFill>
              <a:latin typeface="Face Off M54" panose="02000500000000000000" pitchFamily="2" charset="0"/>
            </a:rPr>
            <a:t>Fly ball deflected out of play by the fielder</a:t>
          </a:r>
          <a:endParaRPr lang="en-US" sz="1500" b="1" kern="1200" dirty="0">
            <a:solidFill>
              <a:schemeClr val="tx2"/>
            </a:solidFill>
          </a:endParaRPr>
        </a:p>
      </dsp:txBody>
      <dsp:txXfrm>
        <a:off x="889210" y="3261066"/>
        <a:ext cx="2062247" cy="1196139"/>
      </dsp:txXfrm>
    </dsp:sp>
    <dsp:sp modelId="{F3F07456-2905-4439-81A8-B3EF42F5994D}">
      <dsp:nvSpPr>
        <dsp:cNvPr id="0" name=""/>
        <dsp:cNvSpPr/>
      </dsp:nvSpPr>
      <dsp:spPr>
        <a:xfrm>
          <a:off x="5326966" y="1967640"/>
          <a:ext cx="2062247" cy="1196139"/>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tx2"/>
              </a:solidFill>
              <a:latin typeface="Face Off M54" panose="02000500000000000000" pitchFamily="2" charset="0"/>
            </a:rPr>
            <a:t>Bounding ball deflected out of play by a fielder</a:t>
          </a:r>
          <a:endParaRPr lang="en-US" sz="1500" b="1" kern="1200" dirty="0">
            <a:solidFill>
              <a:schemeClr val="tx2"/>
            </a:solidFill>
          </a:endParaRPr>
        </a:p>
      </dsp:txBody>
      <dsp:txXfrm>
        <a:off x="5326966" y="1967640"/>
        <a:ext cx="2062247" cy="1196139"/>
      </dsp:txXfrm>
    </dsp:sp>
    <dsp:sp modelId="{4538DF55-E77B-440E-BC82-ACD87870504B}">
      <dsp:nvSpPr>
        <dsp:cNvPr id="0" name=""/>
        <dsp:cNvSpPr/>
      </dsp:nvSpPr>
      <dsp:spPr>
        <a:xfrm>
          <a:off x="6815895" y="3261066"/>
          <a:ext cx="2062247" cy="1196139"/>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u="sng" kern="1200" dirty="0">
              <a:solidFill>
                <a:schemeClr val="tx2"/>
              </a:solidFill>
              <a:latin typeface="Face Off M54" panose="02000500000000000000" pitchFamily="2" charset="0"/>
            </a:rPr>
            <a:t>Thrown</a:t>
          </a:r>
          <a:r>
            <a:rPr lang="en-US" sz="1500" b="1" kern="1200" dirty="0">
              <a:solidFill>
                <a:schemeClr val="tx2"/>
              </a:solidFill>
              <a:latin typeface="Face Off M54" panose="02000500000000000000" pitchFamily="2" charset="0"/>
            </a:rPr>
            <a:t> ball illegally touched (cap, mask, other part of the uniform, or thrown glove)</a:t>
          </a:r>
          <a:endParaRPr lang="en-US" sz="1500" b="1" kern="1200" dirty="0">
            <a:solidFill>
              <a:schemeClr val="tx2"/>
            </a:solidFill>
          </a:endParaRPr>
        </a:p>
      </dsp:txBody>
      <dsp:txXfrm>
        <a:off x="6815895" y="3261066"/>
        <a:ext cx="2062247" cy="1196139"/>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4BD2A-D505-4B66-96BA-9838CCC4A554}">
      <dsp:nvSpPr>
        <dsp:cNvPr id="0" name=""/>
        <dsp:cNvSpPr/>
      </dsp:nvSpPr>
      <dsp:spPr>
        <a:xfrm>
          <a:off x="4012243" y="0"/>
          <a:ext cx="2471972" cy="1821534"/>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b="1" kern="1200" dirty="0">
              <a:solidFill>
                <a:schemeClr val="bg1"/>
              </a:solidFill>
              <a:latin typeface="Face Off M54" panose="02000500000000000000" pitchFamily="2" charset="0"/>
            </a:rPr>
            <a:t>ONE BASE AWARD</a:t>
          </a:r>
          <a:endParaRPr lang="en-US" sz="4000" b="1" kern="1200" dirty="0">
            <a:solidFill>
              <a:schemeClr val="bg1"/>
            </a:solidFill>
          </a:endParaRPr>
        </a:p>
      </dsp:txBody>
      <dsp:txXfrm>
        <a:off x="4012243" y="0"/>
        <a:ext cx="2471972" cy="1821534"/>
      </dsp:txXfrm>
    </dsp:sp>
    <dsp:sp modelId="{8525B043-9A9B-4EAF-ADC1-4EAA5937736F}">
      <dsp:nvSpPr>
        <dsp:cNvPr id="0" name=""/>
        <dsp:cNvSpPr/>
      </dsp:nvSpPr>
      <dsp:spPr>
        <a:xfrm>
          <a:off x="1530799" y="3273442"/>
          <a:ext cx="1452031" cy="84220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solidFill>
                <a:schemeClr val="tx2"/>
              </a:solidFill>
            </a:rPr>
            <a:t>A fielder, after catching a fly ball, falls into dead-ball territory</a:t>
          </a:r>
        </a:p>
      </dsp:txBody>
      <dsp:txXfrm>
        <a:off x="1530799" y="3273442"/>
        <a:ext cx="1452031" cy="842203"/>
      </dsp:txXfrm>
    </dsp:sp>
    <dsp:sp modelId="{8E050EC5-B099-4EED-BD82-E555F01D3633}">
      <dsp:nvSpPr>
        <dsp:cNvPr id="0" name=""/>
        <dsp:cNvSpPr/>
      </dsp:nvSpPr>
      <dsp:spPr>
        <a:xfrm>
          <a:off x="3496682" y="3237290"/>
          <a:ext cx="1452031" cy="84220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solidFill>
                <a:schemeClr val="tx2"/>
              </a:solidFill>
            </a:rPr>
            <a:t>A pitched ball lodges in the catcher’s or umpire’s clothing or gear</a:t>
          </a:r>
        </a:p>
      </dsp:txBody>
      <dsp:txXfrm>
        <a:off x="3496682" y="3237290"/>
        <a:ext cx="1452031" cy="842203"/>
      </dsp:txXfrm>
    </dsp:sp>
    <dsp:sp modelId="{ABEB6F8C-3417-488C-B1F4-97EE0A765735}">
      <dsp:nvSpPr>
        <dsp:cNvPr id="0" name=""/>
        <dsp:cNvSpPr/>
      </dsp:nvSpPr>
      <dsp:spPr>
        <a:xfrm>
          <a:off x="7554580" y="2059085"/>
          <a:ext cx="1452031" cy="84220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solidFill>
                <a:schemeClr val="tx2"/>
              </a:solidFill>
            </a:rPr>
            <a:t>Fair batted ball strikes a base runner (batter only – base runner is out) or umpire before passing infielder</a:t>
          </a:r>
        </a:p>
      </dsp:txBody>
      <dsp:txXfrm>
        <a:off x="7554580" y="2059085"/>
        <a:ext cx="1452031" cy="842203"/>
      </dsp:txXfrm>
    </dsp:sp>
    <dsp:sp modelId="{4B0AAA3C-E43C-46D2-AB53-A0676844255B}">
      <dsp:nvSpPr>
        <dsp:cNvPr id="0" name=""/>
        <dsp:cNvSpPr/>
      </dsp:nvSpPr>
      <dsp:spPr>
        <a:xfrm>
          <a:off x="3496647" y="2066506"/>
          <a:ext cx="1452031" cy="84220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2"/>
              </a:solidFill>
            </a:rPr>
            <a:t>Hit by pitch</a:t>
          </a:r>
        </a:p>
      </dsp:txBody>
      <dsp:txXfrm>
        <a:off x="3496647" y="2066506"/>
        <a:ext cx="1452031" cy="842203"/>
      </dsp:txXfrm>
    </dsp:sp>
    <dsp:sp modelId="{B38794BF-2B89-4B6C-A2A4-FE9B0787F4C7}">
      <dsp:nvSpPr>
        <dsp:cNvPr id="0" name=""/>
        <dsp:cNvSpPr/>
      </dsp:nvSpPr>
      <dsp:spPr>
        <a:xfrm>
          <a:off x="1522431" y="2059071"/>
          <a:ext cx="1452031" cy="84220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2"/>
              </a:solidFill>
              <a:latin typeface="Face Off M54" panose="02000500000000000000" pitchFamily="2" charset="0"/>
            </a:rPr>
            <a:t>Base on balls</a:t>
          </a:r>
          <a:endParaRPr lang="en-US" sz="1800" b="1" kern="1200" dirty="0">
            <a:solidFill>
              <a:schemeClr val="tx2"/>
            </a:solidFill>
          </a:endParaRPr>
        </a:p>
      </dsp:txBody>
      <dsp:txXfrm>
        <a:off x="1522431" y="2059071"/>
        <a:ext cx="1452031" cy="842203"/>
      </dsp:txXfrm>
    </dsp:sp>
    <dsp:sp modelId="{40E3A6BB-C387-4E84-8489-F4DB9B93E2BB}">
      <dsp:nvSpPr>
        <dsp:cNvPr id="0" name=""/>
        <dsp:cNvSpPr/>
      </dsp:nvSpPr>
      <dsp:spPr>
        <a:xfrm>
          <a:off x="5714862" y="2059071"/>
          <a:ext cx="1452031" cy="84220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2"/>
              </a:solidFill>
              <a:latin typeface="Face Off M54" panose="02000500000000000000" pitchFamily="2" charset="0"/>
            </a:rPr>
            <a:t>A pitch goes out of play, or an overthrow by pitcher (while on rubber) goes out of play</a:t>
          </a:r>
          <a:endParaRPr lang="en-US" sz="1000" b="1" kern="1200" dirty="0">
            <a:solidFill>
              <a:schemeClr val="tx2"/>
            </a:solidFill>
          </a:endParaRPr>
        </a:p>
      </dsp:txBody>
      <dsp:txXfrm>
        <a:off x="5714862" y="2059071"/>
        <a:ext cx="1452031" cy="842203"/>
      </dsp:txXfrm>
    </dsp:sp>
    <dsp:sp modelId="{F3F07456-2905-4439-81A8-B3EF42F5994D}">
      <dsp:nvSpPr>
        <dsp:cNvPr id="0" name=""/>
        <dsp:cNvSpPr/>
      </dsp:nvSpPr>
      <dsp:spPr>
        <a:xfrm>
          <a:off x="5714862" y="3237276"/>
          <a:ext cx="1452031" cy="84220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2"/>
              </a:solidFill>
              <a:latin typeface="Face Off M54" panose="02000500000000000000" pitchFamily="2" charset="0"/>
            </a:rPr>
            <a:t>Catcher’s interference – Batter and any runners forced to advance</a:t>
          </a:r>
          <a:endParaRPr lang="en-US" sz="1400" b="1" kern="1200" dirty="0">
            <a:solidFill>
              <a:schemeClr val="tx2"/>
            </a:solidFill>
          </a:endParaRPr>
        </a:p>
      </dsp:txBody>
      <dsp:txXfrm>
        <a:off x="5714862" y="3237276"/>
        <a:ext cx="1452031" cy="842203"/>
      </dsp:txXfrm>
    </dsp:sp>
    <dsp:sp modelId="{4538DF55-E77B-440E-BC82-ACD87870504B}">
      <dsp:nvSpPr>
        <dsp:cNvPr id="0" name=""/>
        <dsp:cNvSpPr/>
      </dsp:nvSpPr>
      <dsp:spPr>
        <a:xfrm>
          <a:off x="7587376" y="3237276"/>
          <a:ext cx="1452031" cy="84220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solidFill>
                <a:schemeClr val="tx2"/>
              </a:solidFill>
              <a:latin typeface="Face Off M54" panose="02000500000000000000" pitchFamily="2" charset="0"/>
            </a:rPr>
            <a:t>Runner from third is touched by a pitched ball while attempting to steal home</a:t>
          </a:r>
          <a:endParaRPr lang="en-US" sz="1100" b="1" kern="1200" dirty="0">
            <a:solidFill>
              <a:schemeClr val="tx2"/>
            </a:solidFill>
          </a:endParaRPr>
        </a:p>
      </dsp:txBody>
      <dsp:txXfrm>
        <a:off x="7587376" y="3237276"/>
        <a:ext cx="1452031" cy="8422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64249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8933DC-6DBF-4382-B630-2924C410ED1C}"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2306565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2839605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8147315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2396809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3461670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34956283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1035400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297736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1072920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8933DC-6DBF-4382-B630-2924C410ED1C}"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1632949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28933DC-6DBF-4382-B630-2924C410ED1C}"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3301625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28933DC-6DBF-4382-B630-2924C410ED1C}" type="datetimeFigureOut">
              <a:rPr lang="en-US" smtClean="0"/>
              <a:t>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348030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28933DC-6DBF-4382-B630-2924C410ED1C}" type="datetimeFigureOut">
              <a:rPr lang="en-US" smtClean="0"/>
              <a:t>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1825511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8933DC-6DBF-4382-B630-2924C410ED1C}" type="datetimeFigureOut">
              <a:rPr lang="en-US" smtClean="0"/>
              <a:t>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3487331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8933DC-6DBF-4382-B630-2924C410ED1C}"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243484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8933DC-6DBF-4382-B630-2924C410ED1C}"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3258E-FD09-44E2-9E46-E3B27DE8EAFD}" type="slidenum">
              <a:rPr lang="en-US" smtClean="0"/>
              <a:t>‹#›</a:t>
            </a:fld>
            <a:endParaRPr lang="en-US"/>
          </a:p>
        </p:txBody>
      </p:sp>
    </p:spTree>
    <p:extLst>
      <p:ext uri="{BB962C8B-B14F-4D97-AF65-F5344CB8AC3E}">
        <p14:creationId xmlns:p14="http://schemas.microsoft.com/office/powerpoint/2010/main" val="3073876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alphaModFix amt="4000"/>
            <a:lum/>
          </a:blip>
          <a:srcRect/>
          <a:stretch>
            <a:fillRect l="5000" t="-20000" b="-36000"/>
          </a:stretch>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28933DC-6DBF-4382-B630-2924C410ED1C}" type="datetimeFigureOut">
              <a:rPr lang="en-US" smtClean="0"/>
              <a:t>2/24/2025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513258E-FD09-44E2-9E46-E3B27DE8EAFD}" type="slidenum">
              <a:rPr lang="en-US" smtClean="0"/>
              <a:t>‹#›</a:t>
            </a:fld>
            <a:endParaRPr lang="en-US"/>
          </a:p>
        </p:txBody>
      </p:sp>
    </p:spTree>
    <p:extLst>
      <p:ext uri="{BB962C8B-B14F-4D97-AF65-F5344CB8AC3E}">
        <p14:creationId xmlns:p14="http://schemas.microsoft.com/office/powerpoint/2010/main" val="27780372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4.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4.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4.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4.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diagramLayout" Target="../diagrams/layout12.xml"/><Relationship Id="rId7" Type="http://schemas.openxmlformats.org/officeDocument/2006/relationships/image" Target="../media/image4.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diagramLayout" Target="../diagrams/layout13.xml"/><Relationship Id="rId7" Type="http://schemas.openxmlformats.org/officeDocument/2006/relationships/image" Target="../media/image4.PNG"/><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4.PNG"/><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7" Type="http://schemas.openxmlformats.org/officeDocument/2006/relationships/image" Target="../media/image4.PNG"/><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6.xml"/><Relationship Id="rId7" Type="http://schemas.openxmlformats.org/officeDocument/2006/relationships/image" Target="../media/image4.PNG"/><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7.xml"/><Relationship Id="rId7" Type="http://schemas.openxmlformats.org/officeDocument/2006/relationships/image" Target="../media/image4.PNG"/><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8.xml"/><Relationship Id="rId7" Type="http://schemas.openxmlformats.org/officeDocument/2006/relationships/image" Target="../media/image4.PNG"/><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9.xml"/><Relationship Id="rId7" Type="http://schemas.openxmlformats.org/officeDocument/2006/relationships/image" Target="../media/image4.PNG"/><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0.xml"/><Relationship Id="rId7" Type="http://schemas.openxmlformats.org/officeDocument/2006/relationships/image" Target="../media/image4.PNG"/><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1.xml"/><Relationship Id="rId7" Type="http://schemas.openxmlformats.org/officeDocument/2006/relationships/image" Target="../media/image4.PNG"/><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2.xml"/><Relationship Id="rId7" Type="http://schemas.openxmlformats.org/officeDocument/2006/relationships/image" Target="../media/image4.PNG"/><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3.xml"/><Relationship Id="rId7" Type="http://schemas.openxmlformats.org/officeDocument/2006/relationships/image" Target="../media/image4.PNG"/><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4.xml"/><Relationship Id="rId7" Type="http://schemas.openxmlformats.org/officeDocument/2006/relationships/image" Target="../media/image4.PNG"/><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5.xml"/><Relationship Id="rId7" Type="http://schemas.openxmlformats.org/officeDocument/2006/relationships/image" Target="../media/image4.PNG"/><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6.xml"/><Relationship Id="rId7" Type="http://schemas.openxmlformats.org/officeDocument/2006/relationships/image" Target="../media/image4.PNG"/><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7.xml"/><Relationship Id="rId7" Type="http://schemas.openxmlformats.org/officeDocument/2006/relationships/image" Target="../media/image4.PNG"/><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8.xml"/><Relationship Id="rId7" Type="http://schemas.openxmlformats.org/officeDocument/2006/relationships/image" Target="../media/image4.PNG"/><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9.xml"/><Relationship Id="rId7" Type="http://schemas.openxmlformats.org/officeDocument/2006/relationships/image" Target="../media/image4.PNG"/><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0.xml"/><Relationship Id="rId7" Type="http://schemas.openxmlformats.org/officeDocument/2006/relationships/image" Target="../media/image4.PNG"/><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31.xml"/><Relationship Id="rId7" Type="http://schemas.openxmlformats.org/officeDocument/2006/relationships/image" Target="../media/image4.PNG"/><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32.xml"/><Relationship Id="rId7" Type="http://schemas.openxmlformats.org/officeDocument/2006/relationships/image" Target="../media/image4.PNG"/><Relationship Id="rId2" Type="http://schemas.openxmlformats.org/officeDocument/2006/relationships/diagramData" Target="../diagrams/data32.xml"/><Relationship Id="rId1" Type="http://schemas.openxmlformats.org/officeDocument/2006/relationships/slideLayout" Target="../slideLayouts/slideLayout2.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33.xml"/><Relationship Id="rId7" Type="http://schemas.openxmlformats.org/officeDocument/2006/relationships/image" Target="../media/image4.PNG"/><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34.xml"/><Relationship Id="rId7" Type="http://schemas.openxmlformats.org/officeDocument/2006/relationships/image" Target="../media/image4.PNG"/><Relationship Id="rId2" Type="http://schemas.openxmlformats.org/officeDocument/2006/relationships/diagramData" Target="../diagrams/data34.xml"/><Relationship Id="rId1" Type="http://schemas.openxmlformats.org/officeDocument/2006/relationships/slideLayout" Target="../slideLayouts/slideLayout2.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2.xml"/><Relationship Id="rId7" Type="http://schemas.openxmlformats.org/officeDocument/2006/relationships/hyperlink" Target="https://www.umpirebible.com/index.php/rules-fielding/proper-appeals" TargetMode="Externa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4.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4.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5.xml"/><Relationship Id="rId7" Type="http://schemas.openxmlformats.org/officeDocument/2006/relationships/image" Target="../media/image4.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4.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4.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9000">
              <a:schemeClr val="bg1"/>
            </a:gs>
            <a:gs pos="85000">
              <a:schemeClr val="bg1"/>
            </a:gs>
            <a:gs pos="0">
              <a:schemeClr val="accent1">
                <a:lumMod val="5000"/>
                <a:lumOff val="95000"/>
              </a:schemeClr>
            </a:gs>
            <a:gs pos="100000">
              <a:schemeClr val="accent1">
                <a:lumMod val="45000"/>
                <a:lumOff val="55000"/>
              </a:schemeClr>
            </a:gs>
            <a:gs pos="100000">
              <a:srgbClr val="FF0000"/>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479037A-DC8B-BFA5-02A2-1507794F406B}"/>
              </a:ext>
            </a:extLst>
          </p:cNvPr>
          <p:cNvSpPr>
            <a:spLocks noGrp="1"/>
          </p:cNvSpPr>
          <p:nvPr>
            <p:ph type="subTitle" idx="1"/>
          </p:nvPr>
        </p:nvSpPr>
        <p:spPr>
          <a:xfrm>
            <a:off x="1159379" y="4341263"/>
            <a:ext cx="9873242" cy="2096092"/>
          </a:xfrm>
        </p:spPr>
        <p:txBody>
          <a:bodyPr>
            <a:normAutofit/>
          </a:bodyPr>
          <a:lstStyle/>
          <a:p>
            <a:r>
              <a:rPr lang="en-US" altLang="en-US" sz="5400" b="1" dirty="0">
                <a:solidFill>
                  <a:schemeClr val="accent1">
                    <a:lumMod val="75000"/>
                  </a:schemeClr>
                </a:solidFill>
                <a:latin typeface="Arial" panose="020B0604020202020204" pitchFamily="34" charset="0"/>
                <a:cs typeface="Arial" panose="020B0604020202020204" pitchFamily="34" charset="0"/>
              </a:rPr>
              <a:t>Application of </a:t>
            </a:r>
            <a:r>
              <a:rPr kumimoji="0" lang="en-US" altLang="en-US" sz="5400" b="1" i="0" u="none" strike="noStrike" cap="none" normalizeH="0" baseline="0" dirty="0">
                <a:ln>
                  <a:noFill/>
                </a:ln>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Rules</a:t>
            </a:r>
            <a:br>
              <a:rPr kumimoji="0" lang="en-US" altLang="en-US" sz="5400" b="1" i="0" u="none" strike="noStrike" cap="none" normalizeH="0" baseline="0" dirty="0">
                <a:ln>
                  <a:noFill/>
                </a:ln>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5400" b="1" i="0" u="none" strike="noStrike" cap="none" normalizeH="0" baseline="0" dirty="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2025</a:t>
            </a:r>
            <a:endParaRPr lang="en-US" sz="5400" dirty="0">
              <a:solidFill>
                <a:srgbClr val="FF0000"/>
              </a:solidFill>
            </a:endParaRPr>
          </a:p>
        </p:txBody>
      </p:sp>
      <p:pic>
        <p:nvPicPr>
          <p:cNvPr id="4" name="Picture 3" descr="SKELL&#10;&#10;Description automatically generated">
            <a:extLst>
              <a:ext uri="{FF2B5EF4-FFF2-40B4-BE49-F238E27FC236}">
                <a16:creationId xmlns:a16="http://schemas.microsoft.com/office/drawing/2014/main" id="{009E59B1-89A9-B856-9A46-FEE78021F6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0376" y="532267"/>
            <a:ext cx="6871248" cy="4120065"/>
          </a:xfrm>
          <a:prstGeom prst="rect">
            <a:avLst/>
          </a:prstGeom>
        </p:spPr>
      </p:pic>
      <p:pic>
        <p:nvPicPr>
          <p:cNvPr id="5" name="Picture 4" descr="A logo of a company&#10;&#10;Description automatically generated">
            <a:extLst>
              <a:ext uri="{FF2B5EF4-FFF2-40B4-BE49-F238E27FC236}">
                <a16:creationId xmlns:a16="http://schemas.microsoft.com/office/drawing/2014/main" id="{E23FACBC-7AF9-67A0-C91F-5DBEB6D314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111198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Runners’ leaving early (Majors and below)</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9">
            <a:extLst>
              <a:ext uri="{FF2B5EF4-FFF2-40B4-BE49-F238E27FC236}">
                <a16:creationId xmlns:a16="http://schemas.microsoft.com/office/drawing/2014/main" id="{41B3F2EA-BC95-4076-BEDD-CC5AD843AB87}"/>
              </a:ext>
            </a:extLst>
          </p:cNvPr>
          <p:cNvSpPr txBox="1">
            <a:spLocks/>
          </p:cNvSpPr>
          <p:nvPr/>
        </p:nvSpPr>
        <p:spPr>
          <a:xfrm>
            <a:off x="1800445" y="1761689"/>
            <a:ext cx="9201175" cy="4572318"/>
          </a:xfrm>
          <a:prstGeom prst="rect">
            <a:avLst/>
          </a:prstGeom>
        </p:spPr>
        <p:txBody>
          <a:bodyPr vert="horz" lIns="91440" tIns="45720" rIns="91440" bIns="45720" rtlCol="0" anchor="ctr">
            <a:normAutofit fontScale="55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4000" b="1" i="0" dirty="0">
                <a:solidFill>
                  <a:schemeClr val="tx2"/>
                </a:solidFill>
                <a:effectLst/>
                <a:latin typeface="Face Off M54" panose="02000500000000000000" pitchFamily="2" charset="0"/>
              </a:rPr>
              <a:t>Situation</a:t>
            </a:r>
            <a:endParaRPr lang="en-US" sz="4000" b="0" i="0" dirty="0">
              <a:solidFill>
                <a:schemeClr val="tx2"/>
              </a:solidFill>
              <a:effectLst/>
              <a:latin typeface="Face Off M54" panose="02000500000000000000" pitchFamily="2" charset="0"/>
            </a:endParaRPr>
          </a:p>
          <a:p>
            <a:pPr marL="0" indent="0" algn="just">
              <a:lnSpc>
                <a:spcPct val="170000"/>
              </a:lnSpc>
              <a:buNone/>
            </a:pPr>
            <a:r>
              <a:rPr lang="en-US" sz="2800" b="1" i="0" dirty="0">
                <a:solidFill>
                  <a:schemeClr val="tx2"/>
                </a:solidFill>
                <a:effectLst/>
                <a:latin typeface="proxima-nova"/>
              </a:rPr>
              <a:t>With one out, and runners on first and second base, the batter has a count of two strikes, one-ball. As the pitcher delivers the next pitch, the runner on second base leaves the base before the pitch reaches the batter. The base umpire, located in the “C position” – behind and to the left of the shortstop – drops the red signal flag as the batter hits a ground ball to the shortstop. The shortstop fields the ball and throws to second base to retire the runner originally on first base. At the end of the play, there are runners on first and third base, with two outs. After the play ends, the base umpire calls “time” and proceeds to return the runner on third base back to second base, citing that the runner left early. With the runner returned to second base, and the ball having not yet been put back into play, the offensive manager approaches the base umpire, and states that the runner in question should be left at third base because the shortstop chose to make a play on the runner attempting to reach second base. Should the base umpire change his call because returning the runner to second penalizes a runner who was forced to advance?</a:t>
            </a:r>
          </a:p>
        </p:txBody>
      </p:sp>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3791560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Runners’ leaving early</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extLst>
              <p:ext uri="{D42A27DB-BD31-4B8C-83A1-F6EECF244321}">
                <p14:modId xmlns:p14="http://schemas.microsoft.com/office/powerpoint/2010/main" val="4189590130"/>
              </p:ext>
            </p:extLst>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9">
            <a:extLst>
              <a:ext uri="{FF2B5EF4-FFF2-40B4-BE49-F238E27FC236}">
                <a16:creationId xmlns:a16="http://schemas.microsoft.com/office/drawing/2014/main" id="{41B3F2EA-BC95-4076-BEDD-CC5AD843AB87}"/>
              </a:ext>
            </a:extLst>
          </p:cNvPr>
          <p:cNvSpPr txBox="1">
            <a:spLocks/>
          </p:cNvSpPr>
          <p:nvPr/>
        </p:nvSpPr>
        <p:spPr>
          <a:xfrm>
            <a:off x="1800445" y="1761689"/>
            <a:ext cx="9201175" cy="4572318"/>
          </a:xfrm>
          <a:prstGeom prst="rect">
            <a:avLst/>
          </a:prstGeom>
        </p:spPr>
        <p:txBody>
          <a:bodyPr vert="horz" lIns="91440" tIns="45720" rIns="91440" bIns="45720" rtlCol="0" anchor="ctr">
            <a:normAutofit fontScale="325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70000"/>
              </a:lnSpc>
              <a:buNone/>
            </a:pPr>
            <a:r>
              <a:rPr lang="en-US" sz="5400" b="1" i="0" dirty="0">
                <a:solidFill>
                  <a:schemeClr val="tx2"/>
                </a:solidFill>
                <a:effectLst/>
                <a:latin typeface="Face Off M54" panose="02000500000000000000" pitchFamily="2" charset="0"/>
              </a:rPr>
              <a:t>Explanation</a:t>
            </a:r>
          </a:p>
          <a:p>
            <a:pPr marL="0" indent="0" algn="just">
              <a:lnSpc>
                <a:spcPct val="170000"/>
              </a:lnSpc>
              <a:buNone/>
            </a:pPr>
            <a:r>
              <a:rPr lang="en-US" sz="4000" b="1" i="0" dirty="0">
                <a:solidFill>
                  <a:schemeClr val="tx2"/>
                </a:solidFill>
                <a:effectLst/>
                <a:latin typeface="proxima-nova"/>
              </a:rPr>
              <a:t>In the judgment of the umpire, the runner left the base before the pitch reached the batter located in the batter’s box, regardless of whether he was forced to advance, or not. It is not necessary for the pitch to reach the catcher for a runner to attempt to steal, but it must have reached the batter before a runner may legally release and attempt to advance. Secondly, the decision as to where the defense chooses to attempt a putout does not impact the decision, because the violation occurred prior to next play.</a:t>
            </a:r>
          </a:p>
          <a:p>
            <a:pPr algn="just">
              <a:lnSpc>
                <a:spcPct val="170000"/>
              </a:lnSpc>
            </a:pPr>
            <a:r>
              <a:rPr lang="en-US" sz="5500" b="1" i="0" dirty="0">
                <a:solidFill>
                  <a:schemeClr val="tx2"/>
                </a:solidFill>
                <a:effectLst/>
                <a:latin typeface="Verdana Pro Black" panose="020F0502020204030204"/>
              </a:rPr>
              <a:t>SOFTBALL</a:t>
            </a:r>
          </a:p>
          <a:p>
            <a:pPr lvl="1" algn="just">
              <a:lnSpc>
                <a:spcPct val="170000"/>
              </a:lnSpc>
            </a:pPr>
            <a:r>
              <a:rPr lang="en-US" sz="4000" b="1" dirty="0">
                <a:solidFill>
                  <a:schemeClr val="tx2"/>
                </a:solidFill>
                <a:latin typeface="Verdana Pro Black" panose="020F0502020204030204"/>
              </a:rPr>
              <a:t>7.08 – Any runner is out when – </a:t>
            </a:r>
          </a:p>
          <a:p>
            <a:pPr lvl="2" algn="just">
              <a:lnSpc>
                <a:spcPct val="170000"/>
              </a:lnSpc>
            </a:pPr>
            <a:r>
              <a:rPr lang="en-US" sz="4000" b="1" dirty="0">
                <a:solidFill>
                  <a:schemeClr val="tx2"/>
                </a:solidFill>
                <a:latin typeface="Verdana Pro Black" panose="020F0502020204030204"/>
              </a:rPr>
              <a:t>(4) (b) Minors and below (Local League option for Majors):</a:t>
            </a:r>
          </a:p>
          <a:p>
            <a:pPr marL="914400" lvl="2" indent="0" algn="just">
              <a:lnSpc>
                <a:spcPct val="170000"/>
              </a:lnSpc>
              <a:buNone/>
            </a:pPr>
            <a:r>
              <a:rPr lang="en-US" sz="4000" b="1" i="0" dirty="0">
                <a:solidFill>
                  <a:schemeClr val="tx2"/>
                </a:solidFill>
                <a:effectLst/>
                <a:latin typeface="Verdana Pro Black" panose="020F0502020204030204"/>
              </a:rPr>
              <a:t>the runner fails to keep in contact with the base which that runner is entitled until the ball has been batted or reaches the batter.</a:t>
            </a:r>
          </a:p>
        </p:txBody>
      </p:sp>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1600924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Illegal Pitches</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9">
            <a:extLst>
              <a:ext uri="{FF2B5EF4-FFF2-40B4-BE49-F238E27FC236}">
                <a16:creationId xmlns:a16="http://schemas.microsoft.com/office/drawing/2014/main" id="{41B3F2EA-BC95-4076-BEDD-CC5AD843AB87}"/>
              </a:ext>
            </a:extLst>
          </p:cNvPr>
          <p:cNvSpPr txBox="1">
            <a:spLocks/>
          </p:cNvSpPr>
          <p:nvPr/>
        </p:nvSpPr>
        <p:spPr>
          <a:xfrm>
            <a:off x="1800445" y="1761689"/>
            <a:ext cx="9201175" cy="4572318"/>
          </a:xfrm>
          <a:prstGeom prst="rect">
            <a:avLst/>
          </a:prstGeom>
        </p:spPr>
        <p:txBody>
          <a:bodyPr vert="horz" lIns="91440" tIns="45720" rIns="91440" bIns="45720" rtlCol="0" anchor="ctr">
            <a:normAutofit fontScale="325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8600" b="1" dirty="0">
                <a:solidFill>
                  <a:schemeClr val="tx2"/>
                </a:solidFill>
                <a:latin typeface="proxima-nova"/>
              </a:rPr>
              <a:t>RULE 8.05</a:t>
            </a:r>
          </a:p>
          <a:p>
            <a:pPr marL="0" indent="0" algn="just">
              <a:lnSpc>
                <a:spcPct val="170000"/>
              </a:lnSpc>
              <a:buNone/>
            </a:pPr>
            <a:r>
              <a:rPr lang="en-US" sz="5400" b="1" dirty="0">
                <a:solidFill>
                  <a:schemeClr val="tx2"/>
                </a:solidFill>
                <a:latin typeface="proxima-nova"/>
              </a:rPr>
              <a:t>(e) – Baseball (c) – Softball: the pitcher makes a quick pitch; Umpires will judge a quick pitch as one delivered before the batter is reasonably set in the batter’s box.</a:t>
            </a:r>
          </a:p>
          <a:p>
            <a:pPr marL="0" indent="0" algn="just">
              <a:lnSpc>
                <a:spcPct val="170000"/>
              </a:lnSpc>
              <a:buNone/>
            </a:pPr>
            <a:r>
              <a:rPr lang="en-US" sz="5400" b="1" dirty="0">
                <a:solidFill>
                  <a:schemeClr val="tx2"/>
                </a:solidFill>
                <a:latin typeface="proxima-nova"/>
              </a:rPr>
              <a:t>The penalty for Rule 8.05(e) (c), regardless of whether there are runners present or not, is a ball. This is an instance in which an illegal pitch, by Little League (Major)/ Minor League definition, can occur without runners on base. Intermediate (50-70) Division/ Junior/ Senior: With runners on base, Rule 8.05(e) is penalized with a balk; with no runners on base, Rule 8.05(e) is penalized with a ball. </a:t>
            </a:r>
          </a:p>
        </p:txBody>
      </p:sp>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4136761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Illegal Pitches</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9">
            <a:extLst>
              <a:ext uri="{FF2B5EF4-FFF2-40B4-BE49-F238E27FC236}">
                <a16:creationId xmlns:a16="http://schemas.microsoft.com/office/drawing/2014/main" id="{41B3F2EA-BC95-4076-BEDD-CC5AD843AB87}"/>
              </a:ext>
            </a:extLst>
          </p:cNvPr>
          <p:cNvSpPr txBox="1">
            <a:spLocks/>
          </p:cNvSpPr>
          <p:nvPr/>
        </p:nvSpPr>
        <p:spPr>
          <a:xfrm>
            <a:off x="1800445" y="1761689"/>
            <a:ext cx="9201175" cy="4572318"/>
          </a:xfrm>
          <a:prstGeom prst="rect">
            <a:avLst/>
          </a:prstGeom>
        </p:spPr>
        <p:txBody>
          <a:bodyPr vert="horz" lIns="91440" tIns="45720" rIns="91440" bIns="45720" rtlCol="0" anchor="ctr">
            <a:normAutofit fontScale="25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70000"/>
              </a:lnSpc>
              <a:buNone/>
            </a:pPr>
            <a:r>
              <a:rPr lang="en-US" sz="11200" b="1" dirty="0">
                <a:solidFill>
                  <a:schemeClr val="tx2"/>
                </a:solidFill>
                <a:latin typeface="proxima-nova"/>
              </a:rPr>
              <a:t>RULE 8.05</a:t>
            </a:r>
          </a:p>
          <a:p>
            <a:pPr marL="0" indent="0" algn="just">
              <a:lnSpc>
                <a:spcPct val="170000"/>
              </a:lnSpc>
              <a:buNone/>
            </a:pPr>
            <a:r>
              <a:rPr lang="en-US" sz="7200" b="1" dirty="0">
                <a:solidFill>
                  <a:schemeClr val="tx2"/>
                </a:solidFill>
                <a:latin typeface="proxima-nova"/>
              </a:rPr>
              <a:t>Baseball only - (g) the pitcher makes any motion naturally associated with the pitch while not touching the pitcher’s plate; </a:t>
            </a:r>
          </a:p>
          <a:p>
            <a:pPr marL="0" indent="0" algn="just">
              <a:lnSpc>
                <a:spcPct val="170000"/>
              </a:lnSpc>
              <a:buNone/>
            </a:pPr>
            <a:r>
              <a:rPr lang="en-US" sz="7200" b="1" dirty="0">
                <a:solidFill>
                  <a:schemeClr val="tx2"/>
                </a:solidFill>
                <a:latin typeface="proxima-nova"/>
              </a:rPr>
              <a:t>NOTE: Rule 8.05(g) is an illegal pitch (Rule 2.00). Little League (Major)/ Minor League: The penalty for Rule 8.05(g), regardless of whether there are runners present or not, is a ball. This is an instance in which an illegal pitch, by Little League (Major)/ Minor League definition, can occur without runners on base. Intermediate (50-70) Division/ Junior/ Senior League: With runners on base, Rule 8.05(g) is penalized with a balk; with no runners on base, Rule 8.05(g) is penalized with a ball.</a:t>
            </a:r>
          </a:p>
        </p:txBody>
      </p:sp>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610738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Illegal Pitches</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pic>
        <p:nvPicPr>
          <p:cNvPr id="6" name="Picture 5" descr="Diagram&#10;&#10;Description automatically generated">
            <a:extLst>
              <a:ext uri="{FF2B5EF4-FFF2-40B4-BE49-F238E27FC236}">
                <a16:creationId xmlns:a16="http://schemas.microsoft.com/office/drawing/2014/main" id="{4662B406-6801-C03F-749F-25905921493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48168" y="1746846"/>
            <a:ext cx="8412244" cy="4563149"/>
          </a:xfrm>
          <a:prstGeom prst="rect">
            <a:avLst/>
          </a:prstGeom>
        </p:spPr>
      </p:pic>
    </p:spTree>
    <p:extLst>
      <p:ext uri="{BB962C8B-B14F-4D97-AF65-F5344CB8AC3E}">
        <p14:creationId xmlns:p14="http://schemas.microsoft.com/office/powerpoint/2010/main" val="1091661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Illegal Pitches</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pic>
        <p:nvPicPr>
          <p:cNvPr id="3" name="Picture 2" descr="Diagram&#10;&#10;Description automatically generated">
            <a:extLst>
              <a:ext uri="{FF2B5EF4-FFF2-40B4-BE49-F238E27FC236}">
                <a16:creationId xmlns:a16="http://schemas.microsoft.com/office/drawing/2014/main" id="{1A6C2E3E-E0C8-F902-922C-B19C12E7B00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08300" y="1965991"/>
            <a:ext cx="9004608" cy="4331114"/>
          </a:xfrm>
          <a:prstGeom prst="rect">
            <a:avLst/>
          </a:prstGeom>
        </p:spPr>
      </p:pic>
    </p:spTree>
    <p:extLst>
      <p:ext uri="{BB962C8B-B14F-4D97-AF65-F5344CB8AC3E}">
        <p14:creationId xmlns:p14="http://schemas.microsoft.com/office/powerpoint/2010/main" val="4195410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Defining Obstruction vs.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6" name="Text Placeholder 9">
            <a:extLst>
              <a:ext uri="{FF2B5EF4-FFF2-40B4-BE49-F238E27FC236}">
                <a16:creationId xmlns:a16="http://schemas.microsoft.com/office/drawing/2014/main" id="{B6F80AA6-6EE9-A52C-5E0A-175837327903}"/>
              </a:ext>
            </a:extLst>
          </p:cNvPr>
          <p:cNvSpPr txBox="1">
            <a:spLocks/>
          </p:cNvSpPr>
          <p:nvPr/>
        </p:nvSpPr>
        <p:spPr>
          <a:xfrm>
            <a:off x="1859430" y="2098244"/>
            <a:ext cx="9189720" cy="4017648"/>
          </a:xfrm>
          <a:prstGeom prst="rect">
            <a:avLst/>
          </a:prstGeom>
        </p:spPr>
        <p:txBody>
          <a:bodyPr vert="horz" lIns="91440" tIns="45720" rIns="91440" bIns="45720" rtlCol="0" anchor="ctr">
            <a:normAutofit fontScale="775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2800" dirty="0">
                <a:solidFill>
                  <a:schemeClr val="tx2"/>
                </a:solidFill>
                <a:latin typeface="proxima-nova"/>
              </a:rPr>
              <a:t>The terms interference and obstruction are often misunderstood and confused by managers, coaches, and umpires alike.</a:t>
            </a:r>
          </a:p>
          <a:p>
            <a:pPr marL="0" indent="0" algn="just">
              <a:buNone/>
            </a:pPr>
            <a:endParaRPr lang="en-US" sz="2800" dirty="0">
              <a:solidFill>
                <a:schemeClr val="tx2"/>
              </a:solidFill>
              <a:latin typeface="proxima-nova"/>
            </a:endParaRPr>
          </a:p>
          <a:p>
            <a:pPr marL="0" indent="0" algn="just">
              <a:buNone/>
            </a:pPr>
            <a:r>
              <a:rPr lang="en-US" sz="2800" b="1" i="1" dirty="0">
                <a:solidFill>
                  <a:schemeClr val="tx2"/>
                </a:solidFill>
                <a:latin typeface="proxima-nova"/>
              </a:rPr>
              <a:t>Interference</a:t>
            </a:r>
            <a:r>
              <a:rPr lang="en-US" sz="2800" dirty="0">
                <a:solidFill>
                  <a:schemeClr val="tx2"/>
                </a:solidFill>
                <a:latin typeface="proxima-nova"/>
              </a:rPr>
              <a:t> usually refers to an act by the offensive team that impacts the defense making a play.  </a:t>
            </a:r>
            <a:r>
              <a:rPr lang="en-US" sz="2800" b="1" i="1" dirty="0">
                <a:solidFill>
                  <a:schemeClr val="tx2"/>
                </a:solidFill>
                <a:latin typeface="proxima-nova"/>
              </a:rPr>
              <a:t>Obstruction</a:t>
            </a:r>
            <a:r>
              <a:rPr lang="en-US" sz="2800" dirty="0">
                <a:solidFill>
                  <a:schemeClr val="tx2"/>
                </a:solidFill>
                <a:latin typeface="proxima-nova"/>
              </a:rPr>
              <a:t> refers to a fielder who hinders a runner.  </a:t>
            </a:r>
          </a:p>
          <a:p>
            <a:pPr marL="0" indent="0" algn="just">
              <a:buNone/>
            </a:pPr>
            <a:endParaRPr lang="en-US" sz="2800" dirty="0">
              <a:solidFill>
                <a:schemeClr val="tx2"/>
              </a:solidFill>
              <a:latin typeface="proxima-nova"/>
            </a:endParaRPr>
          </a:p>
          <a:p>
            <a:pPr marL="0" indent="0" algn="just">
              <a:buNone/>
            </a:pPr>
            <a:r>
              <a:rPr lang="en-US" sz="2800" dirty="0">
                <a:solidFill>
                  <a:schemeClr val="tx2"/>
                </a:solidFill>
                <a:latin typeface="proxima-nova"/>
              </a:rPr>
              <a:t>In the simplest of terms, </a:t>
            </a:r>
            <a:r>
              <a:rPr lang="en-US" sz="2800" b="1" i="1" dirty="0">
                <a:solidFill>
                  <a:schemeClr val="tx2"/>
                </a:solidFill>
                <a:latin typeface="proxima-nova"/>
              </a:rPr>
              <a:t>interference</a:t>
            </a:r>
            <a:r>
              <a:rPr lang="en-US" sz="2800" dirty="0">
                <a:solidFill>
                  <a:schemeClr val="tx2"/>
                </a:solidFill>
                <a:latin typeface="proxima-nova"/>
              </a:rPr>
              <a:t> is a ‘penalty’ against the offense, and </a:t>
            </a:r>
            <a:r>
              <a:rPr lang="en-US" sz="2800" b="1" i="1" dirty="0">
                <a:solidFill>
                  <a:schemeClr val="tx2"/>
                </a:solidFill>
                <a:latin typeface="proxima-nova"/>
              </a:rPr>
              <a:t>obstruction</a:t>
            </a:r>
            <a:r>
              <a:rPr lang="en-US" sz="2800" dirty="0">
                <a:solidFill>
                  <a:schemeClr val="tx2"/>
                </a:solidFill>
                <a:latin typeface="proxima-nova"/>
              </a:rPr>
              <a:t> is a penalty against the defense.</a:t>
            </a:r>
          </a:p>
          <a:p>
            <a:pPr marL="0" indent="0" algn="just">
              <a:buNone/>
            </a:pPr>
            <a:endParaRPr lang="en-US" sz="2800" dirty="0">
              <a:solidFill>
                <a:schemeClr val="tx2"/>
              </a:solidFill>
              <a:latin typeface="proxima-nova"/>
            </a:endParaRPr>
          </a:p>
          <a:p>
            <a:pPr marL="0" indent="0" algn="just">
              <a:buNone/>
            </a:pPr>
            <a:r>
              <a:rPr lang="en-US" sz="2800" dirty="0">
                <a:solidFill>
                  <a:schemeClr val="tx2"/>
                </a:solidFill>
                <a:latin typeface="proxima-nova"/>
              </a:rPr>
              <a:t>There are 2 types of obstruction:  type “A” is when a play is being made on a runner, and type “B” is when no play is being made on the impeded runner. </a:t>
            </a:r>
          </a:p>
        </p:txBody>
      </p:sp>
    </p:spTree>
    <p:extLst>
      <p:ext uri="{BB962C8B-B14F-4D97-AF65-F5344CB8AC3E}">
        <p14:creationId xmlns:p14="http://schemas.microsoft.com/office/powerpoint/2010/main" val="35654908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Defining Obstruction vs.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444934" y="1862355"/>
            <a:ext cx="10089928" cy="4647501"/>
          </a:xfrm>
          <a:prstGeom prst="rect">
            <a:avLst/>
          </a:prstGeom>
        </p:spPr>
        <p:txBody>
          <a:bodyPr vert="horz" lIns="91440" tIns="45720" rIns="91440" bIns="45720" rtlCol="0" anchor="ctr">
            <a:normAutofit fontScale="925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50000"/>
              </a:lnSpc>
              <a:buNone/>
            </a:pPr>
            <a:r>
              <a:rPr lang="en-US" sz="2800" b="1" dirty="0">
                <a:solidFill>
                  <a:schemeClr val="tx2"/>
                </a:solidFill>
                <a:latin typeface="Face Off M54" panose="02000500000000000000" pitchFamily="2" charset="0"/>
              </a:rPr>
              <a:t>Understanding Base Runner Interference — Rule 7.09</a:t>
            </a:r>
          </a:p>
          <a:p>
            <a:pPr marL="0" indent="0" algn="just">
              <a:lnSpc>
                <a:spcPct val="150000"/>
              </a:lnSpc>
              <a:buNone/>
            </a:pPr>
            <a:r>
              <a:rPr lang="en-US" sz="2800" b="1" dirty="0">
                <a:solidFill>
                  <a:schemeClr val="tx2"/>
                </a:solidFill>
                <a:latin typeface="+mj-lt"/>
              </a:rPr>
              <a:t>(</a:t>
            </a:r>
            <a:r>
              <a:rPr lang="en-US" sz="2800" b="1" dirty="0">
                <a:solidFill>
                  <a:schemeClr val="tx2"/>
                </a:solidFill>
                <a:latin typeface="Face Off M54" panose="02000500000000000000" pitchFamily="2" charset="0"/>
              </a:rPr>
              <a:t>j</a:t>
            </a:r>
            <a:r>
              <a:rPr lang="en-US" sz="2800" b="1" dirty="0">
                <a:solidFill>
                  <a:schemeClr val="tx2"/>
                </a:solidFill>
                <a:latin typeface="+mj-lt"/>
              </a:rPr>
              <a:t>) </a:t>
            </a:r>
            <a:r>
              <a:rPr lang="en-US" b="1" dirty="0">
                <a:solidFill>
                  <a:schemeClr val="tx2"/>
                </a:solidFill>
                <a:latin typeface="proxima-nova"/>
              </a:rPr>
              <a:t>The runner fails to avoid a fielder who is attempting to field a batted ball, or intentionally interferes with a thrown ball, provided that if two or more fielders attempt to field a batted ball, and the runner comes in contact with one or more of them, the umpire shall determine which fielder is entitled to the benefit of this rule, and shall not declare the runner out for coming in contact with a fielder other than the one the umpire determines to be entitled to field such a ball.</a:t>
            </a:r>
          </a:p>
          <a:p>
            <a:pPr marL="0" indent="0" algn="just">
              <a:lnSpc>
                <a:spcPct val="150000"/>
              </a:lnSpc>
              <a:buNone/>
            </a:pPr>
            <a:r>
              <a:rPr lang="en-US" b="1" dirty="0">
                <a:solidFill>
                  <a:schemeClr val="tx2"/>
                </a:solidFill>
                <a:latin typeface="proxima-nova"/>
              </a:rPr>
              <a:t>Immediate dead ball, runner is out.</a:t>
            </a:r>
          </a:p>
        </p:txBody>
      </p:sp>
    </p:spTree>
    <p:extLst>
      <p:ext uri="{BB962C8B-B14F-4D97-AF65-F5344CB8AC3E}">
        <p14:creationId xmlns:p14="http://schemas.microsoft.com/office/powerpoint/2010/main" val="1550524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Defining Obstruction vs.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647339" cy="4353887"/>
          </a:xfrm>
          <a:prstGeom prst="rect">
            <a:avLst/>
          </a:prstGeom>
        </p:spPr>
        <p:txBody>
          <a:bodyPr vert="horz" lIns="91440" tIns="45720" rIns="91440" bIns="45720" rtlCol="0" anchor="ctr">
            <a:normAutofit fontScale="775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70000"/>
              </a:lnSpc>
              <a:buNone/>
            </a:pPr>
            <a:r>
              <a:rPr lang="en-US" sz="3600" b="1" i="0" dirty="0">
                <a:solidFill>
                  <a:schemeClr val="tx2"/>
                </a:solidFill>
                <a:effectLst/>
                <a:latin typeface="Face Off M54" panose="02000500000000000000" pitchFamily="2" charset="0"/>
              </a:rPr>
              <a:t>Obstruction</a:t>
            </a:r>
          </a:p>
          <a:p>
            <a:pPr marL="0" indent="0" algn="just">
              <a:lnSpc>
                <a:spcPct val="170000"/>
              </a:lnSpc>
              <a:buNone/>
            </a:pPr>
            <a:r>
              <a:rPr lang="en-US" sz="2800" b="1" i="0" dirty="0">
                <a:solidFill>
                  <a:schemeClr val="tx2"/>
                </a:solidFill>
                <a:effectLst/>
                <a:latin typeface="futura-pt"/>
              </a:rPr>
              <a:t>Situation A:</a:t>
            </a:r>
          </a:p>
          <a:p>
            <a:pPr marL="0" indent="0" algn="just">
              <a:lnSpc>
                <a:spcPct val="170000"/>
              </a:lnSpc>
              <a:buNone/>
            </a:pPr>
            <a:r>
              <a:rPr lang="en-US" sz="2800" b="1" i="0" dirty="0">
                <a:solidFill>
                  <a:schemeClr val="tx2"/>
                </a:solidFill>
                <a:effectLst/>
                <a:latin typeface="proxima-nova"/>
              </a:rPr>
              <a:t>After a clean hit to the outfield, the batter-runner attempts to stretch it into a double. As the runner approaches second base, the shortstop fakes a tag without possession of the ball.</a:t>
            </a:r>
          </a:p>
          <a:p>
            <a:pPr marL="0" indent="0" algn="just">
              <a:lnSpc>
                <a:spcPct val="170000"/>
              </a:lnSpc>
              <a:buNone/>
            </a:pPr>
            <a:r>
              <a:rPr lang="en-US" sz="2800" b="1" i="0" dirty="0">
                <a:solidFill>
                  <a:schemeClr val="tx2"/>
                </a:solidFill>
                <a:effectLst/>
                <a:latin typeface="proxima-nova"/>
              </a:rPr>
              <a:t>Ruling: A fake tag is considered obstruction, and the umpire is to award whatever bases will nullify the obstruction.</a:t>
            </a:r>
          </a:p>
        </p:txBody>
      </p:sp>
    </p:spTree>
    <p:extLst>
      <p:ext uri="{BB962C8B-B14F-4D97-AF65-F5344CB8AC3E}">
        <p14:creationId xmlns:p14="http://schemas.microsoft.com/office/powerpoint/2010/main" val="1587975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Defining Obstruction vs.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647339" cy="4353887"/>
          </a:xfrm>
          <a:prstGeom prst="rect">
            <a:avLst/>
          </a:prstGeom>
        </p:spPr>
        <p:txBody>
          <a:bodyPr vert="horz" lIns="91440" tIns="45720" rIns="91440" bIns="45720" rtlCol="0" anchor="ctr">
            <a:normAutofit fontScale="55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l">
              <a:lnSpc>
                <a:spcPct val="170000"/>
              </a:lnSpc>
              <a:buNone/>
            </a:pPr>
            <a:r>
              <a:rPr lang="en-US" sz="4400" b="1" i="0" dirty="0">
                <a:solidFill>
                  <a:schemeClr val="tx2"/>
                </a:solidFill>
                <a:effectLst/>
                <a:latin typeface="Face Off M54" panose="02000500000000000000" pitchFamily="2" charset="0"/>
              </a:rPr>
              <a:t>Obstruction</a:t>
            </a:r>
          </a:p>
          <a:p>
            <a:pPr marL="0" indent="0" algn="l">
              <a:lnSpc>
                <a:spcPct val="170000"/>
              </a:lnSpc>
              <a:buNone/>
            </a:pPr>
            <a:r>
              <a:rPr lang="en-US" sz="3600" b="1" i="0" dirty="0">
                <a:solidFill>
                  <a:schemeClr val="tx2"/>
                </a:solidFill>
                <a:effectLst/>
                <a:latin typeface="futura-pt"/>
              </a:rPr>
              <a:t>Situation B:</a:t>
            </a:r>
          </a:p>
          <a:p>
            <a:pPr marL="0" indent="0" algn="l">
              <a:lnSpc>
                <a:spcPct val="170000"/>
              </a:lnSpc>
              <a:buNone/>
            </a:pPr>
            <a:r>
              <a:rPr lang="en-US" sz="3600" b="1" i="0" dirty="0">
                <a:solidFill>
                  <a:schemeClr val="tx2"/>
                </a:solidFill>
                <a:effectLst/>
                <a:latin typeface="proxima-nova"/>
              </a:rPr>
              <a:t>The batter hits a ball to the outfield, and while rounding first base the batter-runner contacts the first baseman. The defense relays the ball to second base, where the runner is tagged out.</a:t>
            </a:r>
          </a:p>
          <a:p>
            <a:pPr marL="0" indent="0" algn="l">
              <a:lnSpc>
                <a:spcPct val="170000"/>
              </a:lnSpc>
              <a:buNone/>
            </a:pPr>
            <a:r>
              <a:rPr lang="en-US" sz="3600" b="1" i="0" dirty="0">
                <a:solidFill>
                  <a:schemeClr val="tx2"/>
                </a:solidFill>
                <a:effectLst/>
                <a:latin typeface="proxima-nova"/>
              </a:rPr>
              <a:t>Ruling: The runner was obstructed by the first baseman, which altered progress toward second base. After the play ends, the umpire is to call “time,” announce obstruction has occurred, and awards bases as necessary, which nullifies the obstruction.</a:t>
            </a:r>
          </a:p>
        </p:txBody>
      </p:sp>
    </p:spTree>
    <p:extLst>
      <p:ext uri="{BB962C8B-B14F-4D97-AF65-F5344CB8AC3E}">
        <p14:creationId xmlns:p14="http://schemas.microsoft.com/office/powerpoint/2010/main" val="1944805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39000">
              <a:schemeClr val="bg1"/>
            </a:gs>
            <a:gs pos="85000">
              <a:schemeClr val="bg1"/>
            </a:gs>
            <a:gs pos="0">
              <a:schemeClr val="accent1">
                <a:lumMod val="5000"/>
                <a:lumOff val="95000"/>
              </a:schemeClr>
            </a:gs>
            <a:gs pos="100000">
              <a:schemeClr val="accent1">
                <a:lumMod val="45000"/>
                <a:lumOff val="55000"/>
              </a:schemeClr>
            </a:gs>
            <a:gs pos="100000">
              <a:srgbClr val="FF0000"/>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479037A-DC8B-BFA5-02A2-1507794F406B}"/>
              </a:ext>
            </a:extLst>
          </p:cNvPr>
          <p:cNvSpPr>
            <a:spLocks noGrp="1"/>
          </p:cNvSpPr>
          <p:nvPr>
            <p:ph type="subTitle" idx="1"/>
          </p:nvPr>
        </p:nvSpPr>
        <p:spPr>
          <a:xfrm>
            <a:off x="1590405" y="762000"/>
            <a:ext cx="9873242" cy="5375564"/>
          </a:xfrm>
        </p:spPr>
        <p:txBody>
          <a:bodyPr>
            <a:normAutofit fontScale="92500" lnSpcReduction="10000"/>
          </a:bodyPr>
          <a:lstStyle/>
          <a:p>
            <a:pPr algn="ctr"/>
            <a:r>
              <a:rPr lang="en-US" sz="5400" b="1" dirty="0">
                <a:solidFill>
                  <a:schemeClr val="accent1">
                    <a:lumMod val="75000"/>
                  </a:schemeClr>
                </a:solidFill>
                <a:latin typeface="Arial" panose="020B0604020202020204" pitchFamily="34" charset="0"/>
                <a:cs typeface="Arial" panose="020B0604020202020204" pitchFamily="34" charset="0"/>
              </a:rPr>
              <a:t>Application of the Rules</a:t>
            </a:r>
          </a:p>
          <a:p>
            <a:pPr algn="ctr"/>
            <a:r>
              <a:rPr lang="en-US" sz="5400" b="1" dirty="0">
                <a:solidFill>
                  <a:schemeClr val="accent1">
                    <a:lumMod val="75000"/>
                  </a:schemeClr>
                </a:solidFill>
                <a:latin typeface="Arial" panose="020B0604020202020204" pitchFamily="34" charset="0"/>
                <a:cs typeface="Arial" panose="020B0604020202020204" pitchFamily="34" charset="0"/>
              </a:rPr>
              <a:t>Game scenarios</a:t>
            </a:r>
          </a:p>
          <a:p>
            <a:pPr algn="ctr"/>
            <a:endParaRPr lang="en-US" sz="5400" b="1" dirty="0">
              <a:solidFill>
                <a:schemeClr val="accent1">
                  <a:lumMod val="75000"/>
                </a:schemeClr>
              </a:solidFill>
              <a:latin typeface="Arial" panose="020B0604020202020204" pitchFamily="34" charset="0"/>
              <a:cs typeface="Arial" panose="020B0604020202020204" pitchFamily="34" charset="0"/>
            </a:endParaRPr>
          </a:p>
          <a:p>
            <a:pPr algn="ctr"/>
            <a:r>
              <a:rPr lang="en-US" sz="5400" dirty="0">
                <a:solidFill>
                  <a:srgbClr val="FF0000"/>
                </a:solidFill>
              </a:rPr>
              <a:t>Umpires, Managers, </a:t>
            </a:r>
          </a:p>
          <a:p>
            <a:pPr algn="ctr"/>
            <a:r>
              <a:rPr lang="en-US" sz="5400" dirty="0">
                <a:solidFill>
                  <a:srgbClr val="FF0000"/>
                </a:solidFill>
              </a:rPr>
              <a:t>Coaches, Parents</a:t>
            </a:r>
          </a:p>
          <a:p>
            <a:pPr algn="ctr"/>
            <a:r>
              <a:rPr lang="en-US" sz="5400" dirty="0">
                <a:solidFill>
                  <a:srgbClr val="FF0000"/>
                </a:solidFill>
              </a:rPr>
              <a:t> &amp; Volunteers</a:t>
            </a:r>
          </a:p>
        </p:txBody>
      </p:sp>
      <p:pic>
        <p:nvPicPr>
          <p:cNvPr id="5" name="Picture 4" descr="A logo of a company&#10;&#10;Description automatically generated">
            <a:extLst>
              <a:ext uri="{FF2B5EF4-FFF2-40B4-BE49-F238E27FC236}">
                <a16:creationId xmlns:a16="http://schemas.microsoft.com/office/drawing/2014/main" id="{E23FACBC-7AF9-67A0-C91F-5DBEB6D314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3817861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Defining Obstruction vs.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647339" cy="4353887"/>
          </a:xfrm>
          <a:prstGeom prst="rect">
            <a:avLst/>
          </a:prstGeom>
        </p:spPr>
        <p:txBody>
          <a:bodyPr vert="horz" lIns="91440" tIns="45720" rIns="91440" bIns="45720" rtlCol="0" anchor="ctr">
            <a:normAutofit fontScale="475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70000"/>
              </a:lnSpc>
              <a:buNone/>
            </a:pPr>
            <a:r>
              <a:rPr lang="en-US" sz="6000" dirty="0">
                <a:solidFill>
                  <a:schemeClr val="tx2"/>
                </a:solidFill>
                <a:latin typeface="Face Off M54" panose="02000500000000000000" pitchFamily="2" charset="0"/>
              </a:rPr>
              <a:t>I</a:t>
            </a:r>
            <a:r>
              <a:rPr lang="en-US" sz="6000" b="0" i="0" dirty="0">
                <a:solidFill>
                  <a:schemeClr val="tx2"/>
                </a:solidFill>
                <a:effectLst/>
                <a:latin typeface="Face Off M54" panose="02000500000000000000" pitchFamily="2" charset="0"/>
              </a:rPr>
              <a:t>nterference</a:t>
            </a:r>
          </a:p>
          <a:p>
            <a:pPr marL="0" indent="0" algn="just">
              <a:lnSpc>
                <a:spcPct val="170000"/>
              </a:lnSpc>
              <a:buNone/>
            </a:pPr>
            <a:r>
              <a:rPr lang="en-US" sz="3600" b="1" i="0" dirty="0">
                <a:solidFill>
                  <a:schemeClr val="tx2"/>
                </a:solidFill>
                <a:effectLst/>
                <a:latin typeface="futura-pt"/>
              </a:rPr>
              <a:t>Situation A:</a:t>
            </a:r>
          </a:p>
          <a:p>
            <a:pPr marL="0" indent="0" algn="just">
              <a:lnSpc>
                <a:spcPct val="170000"/>
              </a:lnSpc>
              <a:buNone/>
            </a:pPr>
            <a:r>
              <a:rPr lang="en-US" sz="3600" b="1" i="0" dirty="0">
                <a:solidFill>
                  <a:schemeClr val="tx2"/>
                </a:solidFill>
                <a:effectLst/>
                <a:latin typeface="proxima-nova"/>
              </a:rPr>
              <a:t>With a runner on first base, the batter hits a ground ball toward the second baseman. The batted ball strikes the runner from first base before it reaches the second baseman.</a:t>
            </a:r>
          </a:p>
          <a:p>
            <a:pPr marL="0" indent="0" algn="just">
              <a:lnSpc>
                <a:spcPct val="170000"/>
              </a:lnSpc>
              <a:buNone/>
            </a:pPr>
            <a:r>
              <a:rPr lang="en-US" sz="3600" b="1" i="0" dirty="0">
                <a:solidFill>
                  <a:schemeClr val="tx2"/>
                </a:solidFill>
                <a:effectLst/>
                <a:latin typeface="proxima-nova"/>
              </a:rPr>
              <a:t>Ruling: This is interference, the ball is immediately declared “dead,” the runner is declared out and the batter is awarded first base. If there had been other runners on base, they would return to the base they occupied at the time of the pitch, unless they are forced to advance by the batter being awarded first base.</a:t>
            </a:r>
          </a:p>
        </p:txBody>
      </p:sp>
    </p:spTree>
    <p:extLst>
      <p:ext uri="{BB962C8B-B14F-4D97-AF65-F5344CB8AC3E}">
        <p14:creationId xmlns:p14="http://schemas.microsoft.com/office/powerpoint/2010/main" val="690704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Defining Obstruction vs.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647339" cy="4353887"/>
          </a:xfrm>
          <a:prstGeom prst="rect">
            <a:avLst/>
          </a:prstGeom>
        </p:spPr>
        <p:txBody>
          <a:bodyPr vert="horz" lIns="91440" tIns="45720" rIns="91440" bIns="45720" rtlCol="0" anchor="ctr">
            <a:normAutofit fontScale="40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70000"/>
              </a:lnSpc>
              <a:buNone/>
            </a:pPr>
            <a:r>
              <a:rPr lang="en-US" sz="8000" b="1" dirty="0">
                <a:solidFill>
                  <a:schemeClr val="tx2"/>
                </a:solidFill>
                <a:latin typeface="Face Off M54" panose="02000500000000000000" pitchFamily="2" charset="0"/>
              </a:rPr>
              <a:t>I</a:t>
            </a:r>
            <a:r>
              <a:rPr lang="en-US" sz="8000" b="1" i="0" dirty="0">
                <a:solidFill>
                  <a:schemeClr val="tx2"/>
                </a:solidFill>
                <a:effectLst/>
                <a:latin typeface="Face Off M54" panose="02000500000000000000" pitchFamily="2" charset="0"/>
              </a:rPr>
              <a:t>nterference</a:t>
            </a:r>
          </a:p>
          <a:p>
            <a:pPr marL="0" indent="0" algn="just">
              <a:lnSpc>
                <a:spcPct val="170000"/>
              </a:lnSpc>
              <a:buNone/>
            </a:pPr>
            <a:r>
              <a:rPr lang="en-US" sz="4800" b="1" i="0" dirty="0">
                <a:solidFill>
                  <a:schemeClr val="tx2"/>
                </a:solidFill>
                <a:effectLst/>
                <a:latin typeface="futura-pt"/>
              </a:rPr>
              <a:t>Situation B:</a:t>
            </a:r>
          </a:p>
          <a:p>
            <a:pPr marL="0" indent="0" algn="just">
              <a:lnSpc>
                <a:spcPct val="170000"/>
              </a:lnSpc>
              <a:buNone/>
            </a:pPr>
            <a:r>
              <a:rPr lang="en-US" sz="4800" b="1" i="0" dirty="0">
                <a:solidFill>
                  <a:schemeClr val="tx2"/>
                </a:solidFill>
                <a:effectLst/>
                <a:latin typeface="proxima-nova"/>
              </a:rPr>
              <a:t>With a runner on second base, the batter hits a soft line drive toward the shortstop. The runner breaks for third base when the batter contacts the ball, and the batted ball touches the runner and caroms away. The shortstop catches the ball before it contacts the ground and throws to second base to double off the runner.</a:t>
            </a:r>
          </a:p>
          <a:p>
            <a:pPr marL="0" indent="0" algn="just">
              <a:lnSpc>
                <a:spcPct val="170000"/>
              </a:lnSpc>
              <a:buNone/>
            </a:pPr>
            <a:r>
              <a:rPr lang="en-US" sz="4800" b="1" i="0" dirty="0">
                <a:solidFill>
                  <a:schemeClr val="tx2"/>
                </a:solidFill>
                <a:effectLst/>
                <a:latin typeface="proxima-nova"/>
              </a:rPr>
              <a:t>Ruling: This is interference. The ball became “dead” the moment it touched the runner. The runner is declared out and batter-runner is awarded first base.</a:t>
            </a:r>
          </a:p>
        </p:txBody>
      </p:sp>
    </p:spTree>
    <p:extLst>
      <p:ext uri="{BB962C8B-B14F-4D97-AF65-F5344CB8AC3E}">
        <p14:creationId xmlns:p14="http://schemas.microsoft.com/office/powerpoint/2010/main" val="65939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Batter/Catcher/Umpire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647339" cy="4353887"/>
          </a:xfrm>
          <a:prstGeom prst="rect">
            <a:avLst/>
          </a:prstGeom>
        </p:spPr>
        <p:txBody>
          <a:bodyPr vert="horz" lIns="91440" tIns="45720" rIns="91440" bIns="45720" rtlCol="0" anchor="ctr">
            <a:normAutofit fontScale="25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70000"/>
              </a:lnSpc>
              <a:buNone/>
            </a:pPr>
            <a:r>
              <a:rPr lang="en-US" sz="11200" b="1" dirty="0">
                <a:solidFill>
                  <a:schemeClr val="tx2"/>
                </a:solidFill>
                <a:latin typeface="Face Off M54" panose="02000500000000000000" pitchFamily="2" charset="0"/>
              </a:rPr>
              <a:t>UMPIRE I</a:t>
            </a:r>
            <a:r>
              <a:rPr lang="en-US" sz="11200" b="1" i="0" dirty="0">
                <a:solidFill>
                  <a:schemeClr val="tx2"/>
                </a:solidFill>
                <a:effectLst/>
                <a:latin typeface="Face Off M54" panose="02000500000000000000" pitchFamily="2" charset="0"/>
              </a:rPr>
              <a:t>nterference</a:t>
            </a:r>
          </a:p>
          <a:p>
            <a:pPr marL="0" indent="0" algn="just">
              <a:lnSpc>
                <a:spcPct val="170000"/>
              </a:lnSpc>
              <a:buNone/>
            </a:pPr>
            <a:r>
              <a:rPr lang="en-US" sz="6600" b="1" i="0" dirty="0">
                <a:solidFill>
                  <a:schemeClr val="tx2"/>
                </a:solidFill>
                <a:effectLst/>
                <a:latin typeface="futura-pt"/>
              </a:rPr>
              <a:t>Situation A:</a:t>
            </a:r>
          </a:p>
          <a:p>
            <a:pPr marL="0" indent="0" algn="just">
              <a:lnSpc>
                <a:spcPct val="170000"/>
              </a:lnSpc>
              <a:buNone/>
            </a:pPr>
            <a:r>
              <a:rPr lang="en-US" sz="6600" b="1" i="0" dirty="0">
                <a:solidFill>
                  <a:schemeClr val="tx2"/>
                </a:solidFill>
                <a:effectLst/>
                <a:latin typeface="proxima-nova"/>
              </a:rPr>
              <a:t>During a Senior Division baseball game, with a runner on second base, the batter hits a sharp ground ball, which strikes the umpire before it reaches an infielder.</a:t>
            </a:r>
          </a:p>
          <a:p>
            <a:pPr marL="0" indent="0" algn="just">
              <a:lnSpc>
                <a:spcPct val="170000"/>
              </a:lnSpc>
              <a:buNone/>
            </a:pPr>
            <a:r>
              <a:rPr lang="en-US" sz="6600" b="1" i="0" dirty="0">
                <a:solidFill>
                  <a:schemeClr val="tx2"/>
                </a:solidFill>
                <a:effectLst/>
                <a:latin typeface="proxima-nova"/>
              </a:rPr>
              <a:t>Ruling: This is interference by the umpire. The ball is dead, and the batter-runner is awarded first base. The other runners are returned to the base they occupied at the time of the pitch, unless they are forced to advance by the award of first base to the batter-runner.</a:t>
            </a:r>
          </a:p>
        </p:txBody>
      </p:sp>
    </p:spTree>
    <p:extLst>
      <p:ext uri="{BB962C8B-B14F-4D97-AF65-F5344CB8AC3E}">
        <p14:creationId xmlns:p14="http://schemas.microsoft.com/office/powerpoint/2010/main" val="9104583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Batter/Catcher/Umpire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647339" cy="4353887"/>
          </a:xfrm>
          <a:prstGeom prst="rect">
            <a:avLst/>
          </a:prstGeom>
        </p:spPr>
        <p:txBody>
          <a:bodyPr vert="horz" lIns="91440" tIns="45720" rIns="91440" bIns="45720" rtlCol="0" anchor="ctr">
            <a:normAutofit fontScale="25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70000"/>
              </a:lnSpc>
              <a:buNone/>
            </a:pPr>
            <a:r>
              <a:rPr lang="en-US" sz="11200" b="1" dirty="0">
                <a:solidFill>
                  <a:schemeClr val="tx2"/>
                </a:solidFill>
                <a:latin typeface="Face Off M54" panose="02000500000000000000" pitchFamily="2" charset="0"/>
              </a:rPr>
              <a:t>UMPIRE I</a:t>
            </a:r>
            <a:r>
              <a:rPr lang="en-US" sz="11200" b="1" i="0" dirty="0">
                <a:solidFill>
                  <a:schemeClr val="tx2"/>
                </a:solidFill>
                <a:effectLst/>
                <a:latin typeface="Face Off M54" panose="02000500000000000000" pitchFamily="2" charset="0"/>
              </a:rPr>
              <a:t>nterference</a:t>
            </a:r>
          </a:p>
          <a:p>
            <a:pPr marL="0" indent="0" algn="just">
              <a:lnSpc>
                <a:spcPct val="170000"/>
              </a:lnSpc>
              <a:buNone/>
            </a:pPr>
            <a:r>
              <a:rPr lang="en-US" sz="8000" b="1" i="0" dirty="0">
                <a:solidFill>
                  <a:schemeClr val="tx2"/>
                </a:solidFill>
                <a:effectLst/>
                <a:latin typeface="futura-pt"/>
              </a:rPr>
              <a:t>Situation B:</a:t>
            </a:r>
          </a:p>
          <a:p>
            <a:pPr marL="0" indent="0" algn="just">
              <a:lnSpc>
                <a:spcPct val="170000"/>
              </a:lnSpc>
              <a:buNone/>
            </a:pPr>
            <a:r>
              <a:rPr lang="en-US" sz="8000" b="1" i="0" dirty="0">
                <a:solidFill>
                  <a:schemeClr val="tx2"/>
                </a:solidFill>
                <a:effectLst/>
                <a:latin typeface="proxima-nova"/>
              </a:rPr>
              <a:t>During a Junior Division baseball game, a runner on first base attempts to steal second base. As the catcher attempts to throw to second base contact is made with the home plate umpire, which effects the throw.</a:t>
            </a:r>
          </a:p>
          <a:p>
            <a:pPr marL="0" indent="0" algn="just">
              <a:lnSpc>
                <a:spcPct val="170000"/>
              </a:lnSpc>
              <a:buNone/>
            </a:pPr>
            <a:r>
              <a:rPr lang="en-US" sz="8000" b="1" i="0" dirty="0">
                <a:solidFill>
                  <a:schemeClr val="tx2"/>
                </a:solidFill>
                <a:effectLst/>
                <a:latin typeface="proxima-nova"/>
              </a:rPr>
              <a:t>Ruling: This is interference by the umpire. If the throw retires the runner, the out will stand. If the runner is not retired, the runner is returned to the base occupied at the time of the pitch.</a:t>
            </a:r>
          </a:p>
        </p:txBody>
      </p:sp>
    </p:spTree>
    <p:extLst>
      <p:ext uri="{BB962C8B-B14F-4D97-AF65-F5344CB8AC3E}">
        <p14:creationId xmlns:p14="http://schemas.microsoft.com/office/powerpoint/2010/main" val="2560785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Batter/Catcher/Umpire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647339" cy="4353887"/>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70000"/>
              </a:lnSpc>
              <a:buNone/>
            </a:pPr>
            <a:r>
              <a:rPr lang="en-US" sz="2800" b="1" dirty="0">
                <a:solidFill>
                  <a:schemeClr val="tx2"/>
                </a:solidFill>
                <a:latin typeface="Face Off M54" panose="02000500000000000000" pitchFamily="2" charset="0"/>
              </a:rPr>
              <a:t>Catchers Interference</a:t>
            </a:r>
          </a:p>
          <a:p>
            <a:pPr marL="0" indent="0" algn="just">
              <a:lnSpc>
                <a:spcPct val="170000"/>
              </a:lnSpc>
              <a:buNone/>
            </a:pPr>
            <a:r>
              <a:rPr lang="en-US" sz="1600" b="1" i="0" dirty="0">
                <a:solidFill>
                  <a:schemeClr val="tx2"/>
                </a:solidFill>
                <a:effectLst/>
                <a:latin typeface="futura-pt"/>
              </a:rPr>
              <a:t>Rule 6.08 (c)</a:t>
            </a:r>
          </a:p>
          <a:p>
            <a:pPr marL="0" indent="0" algn="just">
              <a:lnSpc>
                <a:spcPct val="170000"/>
              </a:lnSpc>
              <a:buNone/>
            </a:pPr>
            <a:r>
              <a:rPr lang="en-US" sz="1600" b="1" i="0" dirty="0">
                <a:solidFill>
                  <a:schemeClr val="tx2"/>
                </a:solidFill>
                <a:effectLst/>
                <a:latin typeface="proxima-nova"/>
              </a:rPr>
              <a:t>This rule usually applies to the catcher reaching for a pitched ball and his glove is hit with the bat as the batter swings. If the ball is not put in play, the ball is dead and the runner is awarded first base and all runners forced to advance may advance. If the ball is hit in play, the result is termed a “delayed dead ball,” meaning that the umpire should allow the play to continue until a point where no further action is possible and then call “time” and enforce such penalties or awards as required.</a:t>
            </a:r>
          </a:p>
          <a:p>
            <a:pPr marL="0" indent="0" algn="just">
              <a:lnSpc>
                <a:spcPct val="170000"/>
              </a:lnSpc>
              <a:buNone/>
            </a:pPr>
            <a:r>
              <a:rPr lang="en-US" sz="1600" b="1" i="0" dirty="0">
                <a:solidFill>
                  <a:schemeClr val="tx2"/>
                </a:solidFill>
                <a:effectLst/>
                <a:latin typeface="proxima-nova"/>
              </a:rPr>
              <a:t>If the ball is put in play and all runners, including the batter, advance at least one base, then play continues without further reference to the catcher’s interference. Any advances or outs stand.</a:t>
            </a:r>
            <a:endParaRPr lang="en-US" sz="1600" b="1" dirty="0">
              <a:solidFill>
                <a:schemeClr val="tx2"/>
              </a:solidFill>
            </a:endParaRPr>
          </a:p>
        </p:txBody>
      </p:sp>
    </p:spTree>
    <p:extLst>
      <p:ext uri="{BB962C8B-B14F-4D97-AF65-F5344CB8AC3E}">
        <p14:creationId xmlns:p14="http://schemas.microsoft.com/office/powerpoint/2010/main" val="2580392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Batter/Catcher/Umpire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647339" cy="4353887"/>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50000"/>
              </a:lnSpc>
              <a:buNone/>
            </a:pPr>
            <a:r>
              <a:rPr lang="en-US" sz="2800" b="1" dirty="0">
                <a:solidFill>
                  <a:schemeClr val="tx2"/>
                </a:solidFill>
                <a:latin typeface="Face Off M54" panose="02000500000000000000" pitchFamily="2" charset="0"/>
              </a:rPr>
              <a:t>Catchers Interference</a:t>
            </a:r>
          </a:p>
          <a:p>
            <a:pPr marL="0" indent="0" algn="just">
              <a:lnSpc>
                <a:spcPct val="150000"/>
              </a:lnSpc>
              <a:buNone/>
            </a:pPr>
            <a:r>
              <a:rPr lang="en-US" sz="1800" b="1" i="0" dirty="0">
                <a:solidFill>
                  <a:schemeClr val="tx2"/>
                </a:solidFill>
                <a:effectLst/>
                <a:latin typeface="futura-pt"/>
              </a:rPr>
              <a:t>Example 1:</a:t>
            </a:r>
          </a:p>
          <a:p>
            <a:pPr marL="0" indent="0" algn="just">
              <a:lnSpc>
                <a:spcPct val="150000"/>
              </a:lnSpc>
              <a:buNone/>
            </a:pPr>
            <a:r>
              <a:rPr lang="en-US" sz="1800" b="1" i="0" dirty="0">
                <a:solidFill>
                  <a:schemeClr val="tx2"/>
                </a:solidFill>
                <a:effectLst/>
                <a:latin typeface="proxima-nova"/>
              </a:rPr>
              <a:t>With a runner on second base, and no outs, the batter hits ball to right field. The base runner advances to third base and tries to score, but is thrown out at home plate. The batter-runner rounds first base and advances to second base on the throw. This play stands and the offensive manager has no choice to enforce the catcher’s interference.</a:t>
            </a:r>
          </a:p>
          <a:p>
            <a:pPr marL="0" indent="0" algn="just">
              <a:lnSpc>
                <a:spcPct val="150000"/>
              </a:lnSpc>
              <a:buNone/>
            </a:pPr>
            <a:r>
              <a:rPr lang="en-US" sz="1800" b="1" i="0" dirty="0">
                <a:solidFill>
                  <a:schemeClr val="tx2"/>
                </a:solidFill>
                <a:effectLst/>
                <a:latin typeface="proxima-nova"/>
              </a:rPr>
              <a:t>If the ball is put in play and the play is allowed to continue and any runner, or the batter, fails to advance at least one base, the manager of the offense may choose to elect to take the result of the play or enforce the batter’s interference rule.</a:t>
            </a:r>
          </a:p>
        </p:txBody>
      </p:sp>
    </p:spTree>
    <p:extLst>
      <p:ext uri="{BB962C8B-B14F-4D97-AF65-F5344CB8AC3E}">
        <p14:creationId xmlns:p14="http://schemas.microsoft.com/office/powerpoint/2010/main" val="1883678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Batter/Catcher/Umpire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882232" cy="4546813"/>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50000"/>
              </a:lnSpc>
              <a:buNone/>
            </a:pPr>
            <a:r>
              <a:rPr lang="en-US" sz="3200" b="1" dirty="0">
                <a:solidFill>
                  <a:schemeClr val="tx2"/>
                </a:solidFill>
                <a:latin typeface="Face Off M54" panose="02000500000000000000" pitchFamily="2" charset="0"/>
              </a:rPr>
              <a:t>Catchers Interference</a:t>
            </a:r>
          </a:p>
          <a:p>
            <a:pPr marL="0" indent="0" algn="just">
              <a:lnSpc>
                <a:spcPct val="150000"/>
              </a:lnSpc>
              <a:buNone/>
            </a:pPr>
            <a:r>
              <a:rPr lang="en-US" sz="1600" b="1" i="0" dirty="0">
                <a:solidFill>
                  <a:schemeClr val="tx2"/>
                </a:solidFill>
                <a:effectLst/>
                <a:latin typeface="futura-pt"/>
              </a:rPr>
              <a:t>Example 2:</a:t>
            </a:r>
          </a:p>
          <a:p>
            <a:pPr marL="0" indent="0" algn="just">
              <a:lnSpc>
                <a:spcPct val="150000"/>
              </a:lnSpc>
              <a:buNone/>
            </a:pPr>
            <a:r>
              <a:rPr lang="en-US" sz="1600" b="1" i="0" dirty="0">
                <a:solidFill>
                  <a:schemeClr val="tx2"/>
                </a:solidFill>
                <a:effectLst/>
                <a:latin typeface="proxima-nova"/>
              </a:rPr>
              <a:t>The following is an example of when a manager may choose to accept the play over the interference penalty.</a:t>
            </a:r>
          </a:p>
          <a:p>
            <a:pPr marL="0" indent="0" algn="just">
              <a:lnSpc>
                <a:spcPct val="150000"/>
              </a:lnSpc>
              <a:buNone/>
            </a:pPr>
            <a:r>
              <a:rPr lang="en-US" sz="1600" b="1" i="0" dirty="0">
                <a:solidFill>
                  <a:schemeClr val="tx2"/>
                </a:solidFill>
                <a:effectLst/>
                <a:latin typeface="proxima-nova"/>
              </a:rPr>
              <a:t>With a runner on third base only, no outs, and the catcher interferes with the batter’s swing at the pitch but hits a long fly ball to center field where it is caught by the center fielder. The runner at third tags and scores. Because the batter did not reach first base, the offensive manager has two choices:</a:t>
            </a:r>
          </a:p>
          <a:p>
            <a:pPr marL="0" indent="0" algn="just">
              <a:lnSpc>
                <a:spcPct val="150000"/>
              </a:lnSpc>
              <a:buNone/>
            </a:pPr>
            <a:r>
              <a:rPr lang="en-US" sz="1600" b="1" i="0" dirty="0">
                <a:solidFill>
                  <a:schemeClr val="tx2"/>
                </a:solidFill>
                <a:effectLst/>
                <a:latin typeface="proxima-nova"/>
              </a:rPr>
              <a:t>(1) Enforce the catcher’s interference rule, which would place the batter runner on first base, and return the runner who was on third base back to that base with no outs; or</a:t>
            </a:r>
          </a:p>
          <a:p>
            <a:pPr marL="0" indent="0" algn="just">
              <a:lnSpc>
                <a:spcPct val="150000"/>
              </a:lnSpc>
              <a:buNone/>
            </a:pPr>
            <a:r>
              <a:rPr lang="en-US" sz="1600" b="1" i="0" dirty="0">
                <a:solidFill>
                  <a:schemeClr val="tx2"/>
                </a:solidFill>
                <a:effectLst/>
                <a:latin typeface="proxima-nova"/>
              </a:rPr>
              <a:t>(2) Accept the result of the play, putting the batter out, and allowing the runner on third base to score.</a:t>
            </a:r>
            <a:endParaRPr lang="en-US" sz="1600" b="1" dirty="0">
              <a:solidFill>
                <a:schemeClr val="tx2"/>
              </a:solidFill>
              <a:latin typeface="proxima-nova"/>
            </a:endParaRPr>
          </a:p>
        </p:txBody>
      </p:sp>
    </p:spTree>
    <p:extLst>
      <p:ext uri="{BB962C8B-B14F-4D97-AF65-F5344CB8AC3E}">
        <p14:creationId xmlns:p14="http://schemas.microsoft.com/office/powerpoint/2010/main" val="13801496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Batter/Catcher/Umpire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949343" cy="407705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50000"/>
              </a:lnSpc>
              <a:buNone/>
            </a:pPr>
            <a:r>
              <a:rPr lang="en-US" sz="3200" b="1" dirty="0">
                <a:solidFill>
                  <a:schemeClr val="tx2"/>
                </a:solidFill>
                <a:latin typeface="Face Off M54" panose="02000500000000000000" pitchFamily="2" charset="0"/>
              </a:rPr>
              <a:t>Catchers Interference</a:t>
            </a:r>
          </a:p>
          <a:p>
            <a:pPr marL="0" indent="0" algn="just">
              <a:lnSpc>
                <a:spcPct val="150000"/>
              </a:lnSpc>
              <a:buNone/>
            </a:pPr>
            <a:r>
              <a:rPr lang="en-US" sz="1800" b="1" i="0" dirty="0">
                <a:solidFill>
                  <a:schemeClr val="tx2"/>
                </a:solidFill>
                <a:effectLst/>
                <a:latin typeface="proxima-nova"/>
              </a:rPr>
              <a:t>In Junior and Senior Baseball divisions (Rule 7.07</a:t>
            </a:r>
            <a:r>
              <a:rPr lang="en-US" sz="1800" b="0" i="0" dirty="0">
                <a:solidFill>
                  <a:schemeClr val="tx2"/>
                </a:solidFill>
                <a:effectLst/>
                <a:latin typeface="proxima-nova"/>
              </a:rPr>
              <a:t>),</a:t>
            </a:r>
          </a:p>
          <a:p>
            <a:pPr marL="0" indent="0" algn="just">
              <a:lnSpc>
                <a:spcPct val="150000"/>
              </a:lnSpc>
              <a:buNone/>
            </a:pPr>
            <a:r>
              <a:rPr lang="en-US" sz="1800" b="1" dirty="0">
                <a:solidFill>
                  <a:schemeClr val="tx2"/>
                </a:solidFill>
                <a:latin typeface="proxima-nova"/>
              </a:rPr>
              <a:t>I</a:t>
            </a:r>
            <a:r>
              <a:rPr lang="en-US" sz="1800" b="1" i="0" dirty="0">
                <a:solidFill>
                  <a:schemeClr val="tx2"/>
                </a:solidFill>
                <a:effectLst/>
                <a:latin typeface="proxima-nova"/>
              </a:rPr>
              <a:t>f a runner on third is attempting to steal home on a squeeze play and the catcher interferes with the batter either by hitting his bat or moving in front of the plate denying the batter the opportunity to hit the ball, “time” should be called, the batter awarded first and the runner from third awarded home as well. However, if the runner on third is not attempting to steal home, then the batter should be awarded first, and the runner remain at third unless forced. </a:t>
            </a:r>
          </a:p>
          <a:p>
            <a:pPr marL="0" indent="0" algn="just">
              <a:lnSpc>
                <a:spcPct val="150000"/>
              </a:lnSpc>
              <a:buNone/>
            </a:pPr>
            <a:r>
              <a:rPr lang="en-US" sz="1800" b="1" i="0" dirty="0">
                <a:solidFill>
                  <a:schemeClr val="tx2"/>
                </a:solidFill>
                <a:effectLst/>
                <a:latin typeface="proxima-nova"/>
              </a:rPr>
              <a:t>The reason for scoring the run on a squeeze play is to discourage the defense from intentionally interfering with the batter in order to prevent the runner from scoring.</a:t>
            </a:r>
            <a:endParaRPr lang="en-US" sz="1800" b="1" dirty="0">
              <a:solidFill>
                <a:schemeClr val="tx2"/>
              </a:solidFill>
              <a:latin typeface="proxima-nova"/>
            </a:endParaRPr>
          </a:p>
        </p:txBody>
      </p:sp>
    </p:spTree>
    <p:extLst>
      <p:ext uri="{BB962C8B-B14F-4D97-AF65-F5344CB8AC3E}">
        <p14:creationId xmlns:p14="http://schemas.microsoft.com/office/powerpoint/2010/main" val="12673915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Batter/Catcher/Umpire Interference</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949343" cy="407705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50000"/>
              </a:lnSpc>
              <a:buNone/>
            </a:pPr>
            <a:r>
              <a:rPr lang="en-US" sz="2800" b="1" dirty="0">
                <a:solidFill>
                  <a:schemeClr val="tx2"/>
                </a:solidFill>
                <a:latin typeface="Face Off M54" panose="02000500000000000000" pitchFamily="2" charset="0"/>
              </a:rPr>
              <a:t>Batter Interference</a:t>
            </a:r>
          </a:p>
          <a:p>
            <a:pPr marL="0" indent="0" algn="just">
              <a:lnSpc>
                <a:spcPct val="150000"/>
              </a:lnSpc>
              <a:buNone/>
            </a:pPr>
            <a:r>
              <a:rPr lang="en-US" sz="2000" dirty="0">
                <a:solidFill>
                  <a:schemeClr val="tx2"/>
                </a:solidFill>
                <a:latin typeface="proxima-nova"/>
              </a:rPr>
              <a:t>When </a:t>
            </a:r>
            <a:r>
              <a:rPr lang="en-US" sz="2000" b="1" dirty="0">
                <a:solidFill>
                  <a:schemeClr val="tx2"/>
                </a:solidFill>
                <a:latin typeface="proxima-nova"/>
              </a:rPr>
              <a:t>Batter Interference </a:t>
            </a:r>
            <a:r>
              <a:rPr lang="en-US" sz="2000" dirty="0">
                <a:solidFill>
                  <a:schemeClr val="tx2"/>
                </a:solidFill>
                <a:latin typeface="proxima-nova"/>
              </a:rPr>
              <a:t>occurs with runners stealing, let the catchers actions help with your decision. The ball does not have to be thrown; however, the catcher must prove that he/she was trying to throw the ball to a base to make a play. If the catcher throws the runner out, </a:t>
            </a:r>
            <a:r>
              <a:rPr lang="en-US" sz="2000" b="1" dirty="0">
                <a:solidFill>
                  <a:schemeClr val="tx2"/>
                </a:solidFill>
                <a:latin typeface="proxima-nova"/>
              </a:rPr>
              <a:t>disregard</a:t>
            </a:r>
            <a:r>
              <a:rPr lang="en-US" sz="2000" dirty="0">
                <a:solidFill>
                  <a:schemeClr val="tx2"/>
                </a:solidFill>
                <a:latin typeface="proxima-nova"/>
              </a:rPr>
              <a:t> the interference. Should the runner advance safely, enforce the interference, call the batter out for the interference and return the runner. </a:t>
            </a:r>
          </a:p>
          <a:p>
            <a:pPr marL="0" indent="0" algn="just">
              <a:lnSpc>
                <a:spcPct val="150000"/>
              </a:lnSpc>
              <a:buNone/>
            </a:pPr>
            <a:r>
              <a:rPr lang="en-US" sz="2000" dirty="0">
                <a:solidFill>
                  <a:schemeClr val="tx2"/>
                </a:solidFill>
                <a:latin typeface="proxima-nova"/>
              </a:rPr>
              <a:t>The plate umpire should call the pitch, stand up and verbalize, </a:t>
            </a:r>
            <a:r>
              <a:rPr lang="en-US" sz="2000" b="1" dirty="0">
                <a:solidFill>
                  <a:schemeClr val="tx2"/>
                </a:solidFill>
                <a:latin typeface="proxima-nova"/>
              </a:rPr>
              <a:t>“That’s Interference”</a:t>
            </a:r>
            <a:r>
              <a:rPr lang="en-US" sz="2000" dirty="0">
                <a:solidFill>
                  <a:schemeClr val="tx2"/>
                </a:solidFill>
                <a:latin typeface="proxima-nova"/>
              </a:rPr>
              <a:t>,</a:t>
            </a:r>
            <a:r>
              <a:rPr lang="en-US" sz="2000" b="1" dirty="0">
                <a:solidFill>
                  <a:schemeClr val="tx2"/>
                </a:solidFill>
                <a:latin typeface="proxima-nova"/>
              </a:rPr>
              <a:t> </a:t>
            </a:r>
            <a:r>
              <a:rPr lang="en-US" sz="2000" dirty="0">
                <a:solidFill>
                  <a:schemeClr val="tx2"/>
                </a:solidFill>
                <a:latin typeface="proxima-nova"/>
              </a:rPr>
              <a:t>watch the actions of the catcher and the play. If the runner is put out, the umpire should verbalize, </a:t>
            </a:r>
            <a:r>
              <a:rPr lang="en-US" sz="2000" b="1" dirty="0">
                <a:solidFill>
                  <a:schemeClr val="tx2"/>
                </a:solidFill>
                <a:latin typeface="proxima-nova"/>
              </a:rPr>
              <a:t>“Disregard the interference”</a:t>
            </a:r>
            <a:r>
              <a:rPr lang="en-US" sz="2000" dirty="0">
                <a:solidFill>
                  <a:schemeClr val="tx2"/>
                </a:solidFill>
                <a:latin typeface="proxima-nova"/>
              </a:rPr>
              <a:t>. </a:t>
            </a:r>
          </a:p>
        </p:txBody>
      </p:sp>
    </p:spTree>
    <p:extLst>
      <p:ext uri="{BB962C8B-B14F-4D97-AF65-F5344CB8AC3E}">
        <p14:creationId xmlns:p14="http://schemas.microsoft.com/office/powerpoint/2010/main" val="17541930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When to award bases </a:t>
            </a:r>
            <a:b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b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and how many</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extLst>
              <p:ext uri="{D42A27DB-BD31-4B8C-83A1-F6EECF244321}">
                <p14:modId xmlns:p14="http://schemas.microsoft.com/office/powerpoint/2010/main" val="1363754293"/>
              </p:ext>
            </p:extLst>
          </p:nvPr>
        </p:nvGraphicFramePr>
        <p:xfrm>
          <a:off x="1733813" y="2245569"/>
          <a:ext cx="9267807"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949343" cy="4393926"/>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50000"/>
              </a:lnSpc>
              <a:buNone/>
            </a:pPr>
            <a:endParaRPr lang="en-US" sz="2000" dirty="0">
              <a:solidFill>
                <a:schemeClr val="tx2"/>
              </a:solidFill>
              <a:latin typeface="proxima-nova"/>
            </a:endParaRPr>
          </a:p>
        </p:txBody>
      </p:sp>
      <p:cxnSp>
        <p:nvCxnSpPr>
          <p:cNvPr id="8" name="Straight Arrow Connector 7">
            <a:extLst>
              <a:ext uri="{FF2B5EF4-FFF2-40B4-BE49-F238E27FC236}">
                <a16:creationId xmlns:a16="http://schemas.microsoft.com/office/drawing/2014/main" id="{4EBE7A9A-D845-C456-F558-F130832518B3}"/>
              </a:ext>
            </a:extLst>
          </p:cNvPr>
          <p:cNvCxnSpPr/>
          <p:nvPr/>
        </p:nvCxnSpPr>
        <p:spPr>
          <a:xfrm>
            <a:off x="4840448" y="3850547"/>
            <a:ext cx="0" cy="310392"/>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F6962894-9580-C36F-EA71-AB2EA5C647AC}"/>
              </a:ext>
            </a:extLst>
          </p:cNvPr>
          <p:cNvCxnSpPr/>
          <p:nvPr/>
        </p:nvCxnSpPr>
        <p:spPr>
          <a:xfrm>
            <a:off x="8079996" y="3837963"/>
            <a:ext cx="0" cy="310392"/>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8246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TODAYS TOPICS OF DISCUSION </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extLst>
              <p:ext uri="{D42A27DB-BD31-4B8C-83A1-F6EECF244321}">
                <p14:modId xmlns:p14="http://schemas.microsoft.com/office/powerpoint/2010/main" val="4147664528"/>
              </p:ext>
            </p:extLst>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descr="A logo of a company&#10;&#10;Description automatically generated">
            <a:extLst>
              <a:ext uri="{FF2B5EF4-FFF2-40B4-BE49-F238E27FC236}">
                <a16:creationId xmlns:a16="http://schemas.microsoft.com/office/drawing/2014/main" id="{B7603BD7-AB2D-A181-4F7A-19AB8D3C459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36174680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When to award bases </a:t>
            </a:r>
            <a:b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b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and how many</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extLst>
              <p:ext uri="{D42A27DB-BD31-4B8C-83A1-F6EECF244321}">
                <p14:modId xmlns:p14="http://schemas.microsoft.com/office/powerpoint/2010/main" val="2099955771"/>
              </p:ext>
            </p:extLst>
          </p:nvPr>
        </p:nvGraphicFramePr>
        <p:xfrm>
          <a:off x="1535250" y="2115921"/>
          <a:ext cx="10115006" cy="44572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949343" cy="4393926"/>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50000"/>
              </a:lnSpc>
              <a:buNone/>
            </a:pPr>
            <a:endParaRPr lang="en-US" sz="2000" dirty="0">
              <a:solidFill>
                <a:schemeClr val="tx2"/>
              </a:solidFill>
              <a:latin typeface="proxima-nova"/>
            </a:endParaRPr>
          </a:p>
        </p:txBody>
      </p:sp>
    </p:spTree>
    <p:extLst>
      <p:ext uri="{BB962C8B-B14F-4D97-AF65-F5344CB8AC3E}">
        <p14:creationId xmlns:p14="http://schemas.microsoft.com/office/powerpoint/2010/main" val="2751550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When to AWARD bases </a:t>
            </a:r>
            <a:b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b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and how many</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extLst>
              <p:ext uri="{D42A27DB-BD31-4B8C-83A1-F6EECF244321}">
                <p14:modId xmlns:p14="http://schemas.microsoft.com/office/powerpoint/2010/main" val="4265132067"/>
              </p:ext>
            </p:extLst>
          </p:nvPr>
        </p:nvGraphicFramePr>
        <p:xfrm>
          <a:off x="1147305" y="2000239"/>
          <a:ext cx="10115006" cy="44572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1887522" y="1862355"/>
            <a:ext cx="9949343" cy="4393926"/>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50000"/>
              </a:lnSpc>
              <a:buNone/>
            </a:pPr>
            <a:endParaRPr lang="en-US" sz="2000" dirty="0">
              <a:solidFill>
                <a:schemeClr val="tx2"/>
              </a:solidFill>
              <a:latin typeface="proxima-nova"/>
            </a:endParaRPr>
          </a:p>
        </p:txBody>
      </p:sp>
    </p:spTree>
    <p:extLst>
      <p:ext uri="{BB962C8B-B14F-4D97-AF65-F5344CB8AC3E}">
        <p14:creationId xmlns:p14="http://schemas.microsoft.com/office/powerpoint/2010/main" val="2274093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5BE22-465C-8AC9-A62F-04C9323435B5}"/>
              </a:ext>
            </a:extLst>
          </p:cNvPr>
          <p:cNvSpPr>
            <a:spLocks noGrp="1"/>
          </p:cNvSpPr>
          <p:nvPr>
            <p:ph type="title"/>
          </p:nvPr>
        </p:nvSpPr>
        <p:spPr/>
        <p:txBody>
          <a:bodyPr/>
          <a:lstStyle/>
          <a:p>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What to do with unruly spectator</a:t>
            </a:r>
            <a:endParaRPr lang="en-US" dirty="0"/>
          </a:p>
        </p:txBody>
      </p:sp>
      <p:sp>
        <p:nvSpPr>
          <p:cNvPr id="3" name="Content Placeholder 2">
            <a:extLst>
              <a:ext uri="{FF2B5EF4-FFF2-40B4-BE49-F238E27FC236}">
                <a16:creationId xmlns:a16="http://schemas.microsoft.com/office/drawing/2014/main" id="{B90D6DB6-1C46-B5DC-3F19-BAEDC580C1BE}"/>
              </a:ext>
            </a:extLst>
          </p:cNvPr>
          <p:cNvSpPr>
            <a:spLocks noGrp="1"/>
          </p:cNvSpPr>
          <p:nvPr>
            <p:ph idx="1"/>
          </p:nvPr>
        </p:nvSpPr>
        <p:spPr/>
        <p:txBody>
          <a:bodyPr>
            <a:normAutofit fontScale="92500" lnSpcReduction="20000"/>
          </a:bodyPr>
          <a:lstStyle/>
          <a:p>
            <a:pPr marL="457200" indent="-457200">
              <a:buFont typeface="+mj-lt"/>
              <a:buAutoNum type="arabicPeriod"/>
            </a:pPr>
            <a:r>
              <a:rPr lang="en-US" dirty="0">
                <a:solidFill>
                  <a:schemeClr val="tx2"/>
                </a:solidFill>
              </a:rPr>
              <a:t>Ask for the score keeper to find the field representative. </a:t>
            </a:r>
          </a:p>
          <a:p>
            <a:pPr marL="914400" lvl="1" indent="-457200">
              <a:buFont typeface="+mj-lt"/>
              <a:buAutoNum type="alphaLcParenR"/>
            </a:pPr>
            <a:r>
              <a:rPr lang="en-US" dirty="0">
                <a:solidFill>
                  <a:schemeClr val="tx2"/>
                </a:solidFill>
              </a:rPr>
              <a:t>This could be the President, Vice President or another Board Member, the designated field representative for the game/night. </a:t>
            </a:r>
          </a:p>
          <a:p>
            <a:pPr marL="457200" indent="-457200">
              <a:buFont typeface="+mj-lt"/>
              <a:buAutoNum type="arabicPeriod"/>
            </a:pPr>
            <a:r>
              <a:rPr lang="en-US" dirty="0">
                <a:solidFill>
                  <a:schemeClr val="tx2"/>
                </a:solidFill>
              </a:rPr>
              <a:t>Get the manager(s) involved in policing the “fans”</a:t>
            </a:r>
          </a:p>
          <a:p>
            <a:pPr marL="457200" indent="-457200">
              <a:buFont typeface="+mj-lt"/>
              <a:buAutoNum type="arabicPeriod"/>
            </a:pPr>
            <a:r>
              <a:rPr lang="en-US" dirty="0">
                <a:solidFill>
                  <a:schemeClr val="tx2"/>
                </a:solidFill>
              </a:rPr>
              <a:t>If it persists, send all of the players to their respective dugouts.</a:t>
            </a:r>
          </a:p>
          <a:p>
            <a:pPr marL="914400" lvl="1" indent="-457200">
              <a:buFont typeface="+mj-lt"/>
              <a:buAutoNum type="alphaLcParenR"/>
            </a:pPr>
            <a:r>
              <a:rPr lang="en-US" dirty="0">
                <a:solidFill>
                  <a:schemeClr val="tx2"/>
                </a:solidFill>
              </a:rPr>
              <a:t>Bring the managers of both teams out and explain to both of them what it will take to get the game going again.</a:t>
            </a:r>
          </a:p>
          <a:p>
            <a:pPr marL="457200" indent="-457200">
              <a:buFont typeface="+mj-lt"/>
              <a:buAutoNum type="arabicPeriod"/>
            </a:pPr>
            <a:r>
              <a:rPr lang="en-US" dirty="0">
                <a:solidFill>
                  <a:schemeClr val="tx2"/>
                </a:solidFill>
              </a:rPr>
              <a:t>If all else fails, declare the game a forfeit and leave the field and area immediately (preferably in the direction away from the most aggressive spectator)</a:t>
            </a:r>
          </a:p>
        </p:txBody>
      </p:sp>
    </p:spTree>
    <p:extLst>
      <p:ext uri="{BB962C8B-B14F-4D97-AF65-F5344CB8AC3E}">
        <p14:creationId xmlns:p14="http://schemas.microsoft.com/office/powerpoint/2010/main" val="42420098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Rule misconceptions</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2171709" y="1891504"/>
            <a:ext cx="8565161" cy="480291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1600" b="1" i="0" dirty="0">
                <a:solidFill>
                  <a:schemeClr val="tx2"/>
                </a:solidFill>
                <a:effectLst/>
                <a:latin typeface="futura-pt"/>
              </a:rPr>
              <a:t>1. The hands are considered part of the bat. If a pitch hits the batter’s hands it is either fair or foul.</a:t>
            </a:r>
          </a:p>
          <a:p>
            <a:pPr marL="0" indent="0" algn="just">
              <a:buNone/>
            </a:pPr>
            <a:r>
              <a:rPr lang="en-US" sz="1600" i="0" dirty="0">
                <a:solidFill>
                  <a:schemeClr val="tx2"/>
                </a:solidFill>
                <a:effectLst/>
                <a:latin typeface="proxima-nova"/>
              </a:rPr>
              <a:t>Approved Ruling: The hands are part of the batter’s body. Therefore, an umpire must judge if the ball hit the bat or the batter first. This scenario is covered by Little League rule 2.00 and 6.08(b). Ball, Strike, Batter on 1B?</a:t>
            </a:r>
          </a:p>
          <a:p>
            <a:pPr marL="0" indent="0" algn="just">
              <a:buNone/>
            </a:pPr>
            <a:r>
              <a:rPr lang="en-US" sz="1600" b="1" i="0" dirty="0">
                <a:solidFill>
                  <a:schemeClr val="tx2"/>
                </a:solidFill>
                <a:effectLst/>
                <a:latin typeface="futura-pt"/>
              </a:rPr>
              <a:t>2. If the batter “breaks his wrists” when swinging, it’s a strike.</a:t>
            </a:r>
          </a:p>
          <a:p>
            <a:pPr marL="0" indent="0" algn="just">
              <a:buNone/>
            </a:pPr>
            <a:r>
              <a:rPr lang="en-US" sz="1600" i="0" dirty="0">
                <a:solidFill>
                  <a:schemeClr val="tx2"/>
                </a:solidFill>
                <a:effectLst/>
                <a:latin typeface="proxima-nova"/>
              </a:rPr>
              <a:t>Approved Ruling: The term “breaks his/her wrists” does not appear in the Little League rulebook. The umpire must judge whether, or not, the batter attempted to swing at the pitch as stated in the definition of a strike in Rule 2.00.</a:t>
            </a:r>
          </a:p>
          <a:p>
            <a:pPr marL="0" indent="0" algn="just">
              <a:buNone/>
            </a:pPr>
            <a:r>
              <a:rPr lang="en-US" sz="1600" b="1" i="0" dirty="0">
                <a:solidFill>
                  <a:schemeClr val="tx2"/>
                </a:solidFill>
                <a:effectLst/>
                <a:latin typeface="futura-pt"/>
              </a:rPr>
              <a:t>3. If a batted ball hits the plate first it’s a foul ball.</a:t>
            </a:r>
          </a:p>
          <a:p>
            <a:pPr marL="0" indent="0" algn="just">
              <a:buNone/>
            </a:pPr>
            <a:r>
              <a:rPr lang="en-US" sz="1600" i="0" dirty="0">
                <a:solidFill>
                  <a:schemeClr val="tx2"/>
                </a:solidFill>
                <a:effectLst/>
                <a:latin typeface="proxima-nova"/>
              </a:rPr>
              <a:t>Approved Ruling: Home plate, first, second, and third base are all completely within fair territory. The foul lines are also within fair territory. In order to rule the ball foul, it must have come to rest in foul territory or be touched in foul territory.  See Rule 2.00.</a:t>
            </a:r>
          </a:p>
        </p:txBody>
      </p:sp>
    </p:spTree>
    <p:extLst>
      <p:ext uri="{BB962C8B-B14F-4D97-AF65-F5344CB8AC3E}">
        <p14:creationId xmlns:p14="http://schemas.microsoft.com/office/powerpoint/2010/main" val="34023122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Rule misconceptions</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2171709" y="1891504"/>
            <a:ext cx="8565161" cy="480291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1600" b="1" i="0" dirty="0">
                <a:solidFill>
                  <a:schemeClr val="tx2"/>
                </a:solidFill>
                <a:effectLst/>
                <a:latin typeface="futura-pt"/>
              </a:rPr>
              <a:t>4. The batter cannot be called out for interference if he is in the batter’s box.</a:t>
            </a:r>
          </a:p>
          <a:p>
            <a:pPr marL="0" indent="0" algn="just">
              <a:buNone/>
            </a:pPr>
            <a:r>
              <a:rPr lang="en-US" sz="1600" i="0" dirty="0">
                <a:solidFill>
                  <a:schemeClr val="tx2"/>
                </a:solidFill>
                <a:effectLst/>
                <a:latin typeface="proxima-nova"/>
              </a:rPr>
              <a:t>Approved Ruling: Offensive/Batter Interference is defined in Rule 2.00, and there is no specific exception for the batter’s box. The batter’s actions are what causes interference and not necessarily where he is, as defined in Rule 6.06(c) (1), (2) and (3).</a:t>
            </a:r>
          </a:p>
          <a:p>
            <a:pPr marL="0" indent="0" algn="just">
              <a:buNone/>
            </a:pPr>
            <a:r>
              <a:rPr lang="en-US" sz="1600" b="1" i="0" dirty="0">
                <a:solidFill>
                  <a:schemeClr val="tx2"/>
                </a:solidFill>
                <a:effectLst/>
                <a:latin typeface="futura-pt"/>
              </a:rPr>
              <a:t>5. The ball is dead on a foul-tip.</a:t>
            </a:r>
          </a:p>
          <a:p>
            <a:pPr marL="0" indent="0" algn="just">
              <a:buNone/>
            </a:pPr>
            <a:r>
              <a:rPr lang="en-US" sz="1600" i="0" dirty="0">
                <a:solidFill>
                  <a:schemeClr val="tx2"/>
                </a:solidFill>
                <a:effectLst/>
                <a:latin typeface="proxima-nova"/>
              </a:rPr>
              <a:t>Approved Ruling: As defined in Rule 2.00, the ball is always live on a foul tip. Therefore, runners may be put out or advance at their own risk.</a:t>
            </a:r>
          </a:p>
          <a:p>
            <a:pPr marL="0" indent="0" algn="just">
              <a:buNone/>
            </a:pPr>
            <a:r>
              <a:rPr lang="en-US" sz="1600" b="1" i="0" dirty="0">
                <a:solidFill>
                  <a:schemeClr val="tx2"/>
                </a:solidFill>
                <a:effectLst/>
                <a:latin typeface="futura-pt"/>
              </a:rPr>
              <a:t>6. The batter may not switch batter’s boxes after two strikes.</a:t>
            </a:r>
          </a:p>
          <a:p>
            <a:pPr marL="0" indent="0" algn="just">
              <a:buNone/>
            </a:pPr>
            <a:r>
              <a:rPr lang="en-US" sz="1600" i="0" dirty="0">
                <a:solidFill>
                  <a:schemeClr val="tx2"/>
                </a:solidFill>
                <a:effectLst/>
                <a:latin typeface="proxima-nova"/>
              </a:rPr>
              <a:t>Approved Ruling: The batter may switch batter’s boxes at any time while the ball is dead. According to Rule 6.06(b), the batter may only be called out for stepping from one batter’s box to the other while the pitcher is in position ready to pitch. The number of balls or strikes on the batter is not relevant.</a:t>
            </a:r>
          </a:p>
          <a:p>
            <a:pPr marL="0" indent="0" algn="just">
              <a:buNone/>
            </a:pPr>
            <a:r>
              <a:rPr lang="en-US" sz="1600" b="1" i="0" dirty="0">
                <a:solidFill>
                  <a:schemeClr val="tx2"/>
                </a:solidFill>
                <a:effectLst/>
                <a:latin typeface="futura-pt"/>
              </a:rPr>
              <a:t>7. The batter who batted out of order is the person declared out.</a:t>
            </a:r>
          </a:p>
          <a:p>
            <a:pPr marL="0" indent="0" algn="just">
              <a:buNone/>
            </a:pPr>
            <a:r>
              <a:rPr lang="en-US" sz="1600" i="0" dirty="0">
                <a:solidFill>
                  <a:schemeClr val="tx2"/>
                </a:solidFill>
                <a:effectLst/>
                <a:latin typeface="proxima-nova"/>
              </a:rPr>
              <a:t>Approved Ruling: According to Rule 6.07, the batter that is supposed to bat (the proper batter) is the one that is declared out, when the defensive properly appeals the infraction.</a:t>
            </a:r>
          </a:p>
        </p:txBody>
      </p:sp>
    </p:spTree>
    <p:extLst>
      <p:ext uri="{BB962C8B-B14F-4D97-AF65-F5344CB8AC3E}">
        <p14:creationId xmlns:p14="http://schemas.microsoft.com/office/powerpoint/2010/main" val="1982608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Rule misconceptions</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2171709" y="1891504"/>
            <a:ext cx="8565161" cy="480291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1600" b="1" i="0" dirty="0">
                <a:solidFill>
                  <a:schemeClr val="tx2"/>
                </a:solidFill>
                <a:effectLst/>
                <a:latin typeface="futura-pt"/>
              </a:rPr>
              <a:t>8. The batter is considered “out” if he/she starts for the dugout before going to first base after an uncaught third strike.</a:t>
            </a:r>
          </a:p>
          <a:p>
            <a:pPr marL="0" indent="0" algn="just">
              <a:buNone/>
            </a:pPr>
            <a:r>
              <a:rPr lang="en-US" sz="1600" i="0" dirty="0">
                <a:solidFill>
                  <a:schemeClr val="tx2"/>
                </a:solidFill>
                <a:effectLst/>
                <a:latin typeface="proxima-nova"/>
              </a:rPr>
              <a:t>Approved Ruling: In order to declare the batter “out” for abandoning his/her effort to advance, he/she must step into “dead ball” territory.</a:t>
            </a:r>
          </a:p>
          <a:p>
            <a:pPr marL="0" indent="0" algn="just">
              <a:buNone/>
            </a:pPr>
            <a:r>
              <a:rPr lang="en-US" sz="1600" b="1" i="0" dirty="0">
                <a:solidFill>
                  <a:schemeClr val="tx2"/>
                </a:solidFill>
                <a:effectLst/>
                <a:latin typeface="futura-pt"/>
              </a:rPr>
              <a:t>9. The batter-runner is always out if he runs outside the running lane after a bunted ball.</a:t>
            </a:r>
          </a:p>
          <a:p>
            <a:pPr marL="0" indent="0" algn="just">
              <a:buNone/>
            </a:pPr>
            <a:r>
              <a:rPr lang="en-US" sz="1600" i="0" dirty="0">
                <a:solidFill>
                  <a:schemeClr val="tx2"/>
                </a:solidFill>
                <a:effectLst/>
                <a:latin typeface="proxima-nova"/>
              </a:rPr>
              <a:t>Approved Ruling: The batter-runner may be called out for interference if he fails to run within the runner’s lane for the last half of the distance to first base. The batter-runner is not out merely for not running to first base in the runner’s lane. The batter-runner would be out if they run outside of the runner’s and lane and, in the judgment of the umpire, interfere with the fielder at first base fielding the throw. Furthermore, the defensive team must throw the ball in order for the interference to occur Rule 6.05(j).</a:t>
            </a:r>
          </a:p>
          <a:p>
            <a:pPr marL="0" indent="0" algn="just">
              <a:buNone/>
            </a:pPr>
            <a:r>
              <a:rPr lang="en-US" sz="1600" b="1" i="0" dirty="0">
                <a:solidFill>
                  <a:schemeClr val="tx2"/>
                </a:solidFill>
                <a:effectLst/>
                <a:latin typeface="futura-pt"/>
              </a:rPr>
              <a:t>10. If a batter swings at a pitch, and the pitch hits the batter in the batter’s box, the batter is awarded first base.</a:t>
            </a:r>
          </a:p>
          <a:p>
            <a:pPr marL="0" indent="0" algn="just">
              <a:buNone/>
            </a:pPr>
            <a:r>
              <a:rPr lang="en-US" sz="1600" i="0" dirty="0">
                <a:solidFill>
                  <a:schemeClr val="tx2"/>
                </a:solidFill>
                <a:effectLst/>
                <a:latin typeface="proxima-nova"/>
              </a:rPr>
              <a:t>Approved Ruling: The batter is not awarded first base. A strike is defined in Rule 2.00(e). Since the batter swung, a strike is recorded, and, if it was the third strike, the batter is out. No uncaught strike situation occurred since the ball is dead once it contacts the batter.</a:t>
            </a:r>
          </a:p>
        </p:txBody>
      </p:sp>
    </p:spTree>
    <p:extLst>
      <p:ext uri="{BB962C8B-B14F-4D97-AF65-F5344CB8AC3E}">
        <p14:creationId xmlns:p14="http://schemas.microsoft.com/office/powerpoint/2010/main" val="30141873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Game Management</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2103120" y="1757206"/>
            <a:ext cx="9291938" cy="480291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2800" b="1" i="0" dirty="0">
                <a:solidFill>
                  <a:schemeClr val="tx2"/>
                </a:solidFill>
                <a:effectLst/>
                <a:latin typeface="proxima-nova"/>
              </a:rPr>
              <a:t>Start of the game plate meeting</a:t>
            </a:r>
          </a:p>
          <a:p>
            <a:pPr marL="457200" lvl="1" indent="0" algn="just">
              <a:buNone/>
            </a:pPr>
            <a:r>
              <a:rPr lang="en-US" sz="1800" b="1" dirty="0">
                <a:solidFill>
                  <a:schemeClr val="tx2"/>
                </a:solidFill>
                <a:latin typeface="proxima-nova"/>
              </a:rPr>
              <a:t>Introduce yourself and any partner you have out there with you.</a:t>
            </a:r>
          </a:p>
          <a:p>
            <a:pPr marL="914400" lvl="2" indent="0" algn="just">
              <a:buNone/>
            </a:pPr>
            <a:r>
              <a:rPr lang="en-US" sz="1200" b="1" i="0" dirty="0">
                <a:solidFill>
                  <a:schemeClr val="tx2"/>
                </a:solidFill>
                <a:effectLst/>
                <a:latin typeface="proxima-nova"/>
              </a:rPr>
              <a:t>Explain to the managers not to come out of the dugout unless time is granted, and if they have a question for a specific umpire, they can go to that umpire.</a:t>
            </a:r>
          </a:p>
          <a:p>
            <a:pPr marL="457200" lvl="1" indent="0" algn="just">
              <a:buNone/>
            </a:pPr>
            <a:r>
              <a:rPr lang="en-US" sz="1800" b="1" dirty="0">
                <a:solidFill>
                  <a:schemeClr val="tx2"/>
                </a:solidFill>
                <a:latin typeface="proxima-nova"/>
              </a:rPr>
              <a:t>Take home team’s line up</a:t>
            </a:r>
          </a:p>
          <a:p>
            <a:pPr marL="914400" lvl="2" indent="0" algn="just">
              <a:buNone/>
            </a:pPr>
            <a:r>
              <a:rPr lang="en-US" sz="1200" b="1" dirty="0">
                <a:solidFill>
                  <a:schemeClr val="tx2"/>
                </a:solidFill>
                <a:latin typeface="proxima-nova"/>
              </a:rPr>
              <a:t>Verify eligible pitchers and jersey numbers match duplicates.</a:t>
            </a:r>
          </a:p>
          <a:p>
            <a:pPr marL="457200" lvl="1" indent="0" algn="just">
              <a:buNone/>
            </a:pPr>
            <a:r>
              <a:rPr lang="en-US" sz="1800" b="1" i="0" dirty="0">
                <a:solidFill>
                  <a:schemeClr val="tx2"/>
                </a:solidFill>
                <a:effectLst/>
                <a:latin typeface="proxima-nova"/>
              </a:rPr>
              <a:t>Take away team’s line up</a:t>
            </a:r>
          </a:p>
          <a:p>
            <a:pPr marL="914400" lvl="2" indent="0" algn="just">
              <a:buNone/>
            </a:pPr>
            <a:r>
              <a:rPr lang="en-US" sz="1200" b="1" dirty="0">
                <a:solidFill>
                  <a:schemeClr val="tx2"/>
                </a:solidFill>
                <a:latin typeface="proxima-nova"/>
              </a:rPr>
              <a:t>Verify eligible pitchers and jersey numbers match duplicates.</a:t>
            </a:r>
            <a:endParaRPr lang="en-US" sz="1200" b="1" i="0" dirty="0">
              <a:solidFill>
                <a:schemeClr val="tx2"/>
              </a:solidFill>
              <a:effectLst/>
              <a:latin typeface="proxima-nova"/>
            </a:endParaRPr>
          </a:p>
          <a:p>
            <a:pPr marL="457200" lvl="1" indent="0" algn="just">
              <a:buNone/>
            </a:pPr>
            <a:r>
              <a:rPr lang="en-US" sz="1800" b="1" i="0" dirty="0">
                <a:solidFill>
                  <a:schemeClr val="tx2"/>
                </a:solidFill>
                <a:effectLst/>
                <a:latin typeface="proxima-nova"/>
              </a:rPr>
              <a:t>Cover ground rules and field specifics</a:t>
            </a:r>
          </a:p>
          <a:p>
            <a:pPr marL="914400" lvl="2" indent="0" algn="just">
              <a:buNone/>
            </a:pPr>
            <a:r>
              <a:rPr lang="en-US" sz="1200" b="1" dirty="0">
                <a:solidFill>
                  <a:schemeClr val="tx2"/>
                </a:solidFill>
                <a:latin typeface="proxima-nova"/>
              </a:rPr>
              <a:t>No reason to cover anything already covered by the book</a:t>
            </a:r>
            <a:endParaRPr lang="en-US" sz="1200" b="1" i="0" dirty="0">
              <a:solidFill>
                <a:schemeClr val="tx2"/>
              </a:solidFill>
              <a:effectLst/>
              <a:latin typeface="proxima-nova"/>
            </a:endParaRPr>
          </a:p>
          <a:p>
            <a:pPr marL="457200" lvl="1" indent="0" algn="just">
              <a:buNone/>
            </a:pPr>
            <a:r>
              <a:rPr lang="en-US" sz="1800" b="1" dirty="0">
                <a:solidFill>
                  <a:schemeClr val="tx2"/>
                </a:solidFill>
                <a:latin typeface="proxima-nova"/>
              </a:rPr>
              <a:t>Don’t ask if they have questions</a:t>
            </a:r>
          </a:p>
          <a:p>
            <a:pPr marL="457200" lvl="1" indent="0" algn="just">
              <a:buNone/>
            </a:pPr>
            <a:r>
              <a:rPr lang="en-US" sz="1800" b="1" i="0" dirty="0">
                <a:solidFill>
                  <a:schemeClr val="tx2"/>
                </a:solidFill>
                <a:effectLst/>
                <a:latin typeface="proxima-nova"/>
              </a:rPr>
              <a:t>Shake hands, promote sportsmanship and hustle and have a blast!</a:t>
            </a:r>
          </a:p>
        </p:txBody>
      </p:sp>
    </p:spTree>
    <p:extLst>
      <p:ext uri="{BB962C8B-B14F-4D97-AF65-F5344CB8AC3E}">
        <p14:creationId xmlns:p14="http://schemas.microsoft.com/office/powerpoint/2010/main" val="16722653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Game Management</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
        <p:nvSpPr>
          <p:cNvPr id="3" name="Text Placeholder 9">
            <a:extLst>
              <a:ext uri="{FF2B5EF4-FFF2-40B4-BE49-F238E27FC236}">
                <a16:creationId xmlns:a16="http://schemas.microsoft.com/office/drawing/2014/main" id="{9B3FF916-7515-2684-44B4-471083DAF69E}"/>
              </a:ext>
            </a:extLst>
          </p:cNvPr>
          <p:cNvSpPr txBox="1">
            <a:spLocks/>
          </p:cNvSpPr>
          <p:nvPr/>
        </p:nvSpPr>
        <p:spPr>
          <a:xfrm>
            <a:off x="2103120" y="1757206"/>
            <a:ext cx="9291938" cy="480291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3200" b="1" i="0" dirty="0">
                <a:solidFill>
                  <a:schemeClr val="tx2"/>
                </a:solidFill>
                <a:effectLst/>
                <a:latin typeface="proxima-nova"/>
              </a:rPr>
              <a:t>Introduce yourself to the catcher</a:t>
            </a:r>
          </a:p>
          <a:p>
            <a:pPr marL="0" indent="0" algn="just">
              <a:buNone/>
            </a:pPr>
            <a:r>
              <a:rPr lang="en-US" sz="3200" b="1" dirty="0">
                <a:solidFill>
                  <a:schemeClr val="tx2"/>
                </a:solidFill>
                <a:latin typeface="proxima-nova"/>
              </a:rPr>
              <a:t>	</a:t>
            </a:r>
            <a:r>
              <a:rPr lang="en-US" b="1" dirty="0">
                <a:solidFill>
                  <a:schemeClr val="tx2"/>
                </a:solidFill>
                <a:latin typeface="proxima-nova"/>
              </a:rPr>
              <a:t>They will be protecting you during the game</a:t>
            </a:r>
            <a:endParaRPr lang="en-US" sz="3200" b="1" i="0" dirty="0">
              <a:solidFill>
                <a:schemeClr val="tx2"/>
              </a:solidFill>
              <a:effectLst/>
              <a:latin typeface="proxima-nova"/>
            </a:endParaRPr>
          </a:p>
          <a:p>
            <a:pPr marL="0" indent="0" algn="just">
              <a:buNone/>
            </a:pPr>
            <a:r>
              <a:rPr lang="en-US" sz="3200" b="1" i="0" dirty="0">
                <a:solidFill>
                  <a:schemeClr val="tx2"/>
                </a:solidFill>
                <a:effectLst/>
                <a:latin typeface="proxima-nova"/>
              </a:rPr>
              <a:t>Every half inning</a:t>
            </a:r>
            <a:endParaRPr lang="en-US" sz="3200" b="1" dirty="0">
              <a:solidFill>
                <a:schemeClr val="tx2"/>
              </a:solidFill>
              <a:latin typeface="proxima-nova"/>
            </a:endParaRPr>
          </a:p>
          <a:p>
            <a:pPr marL="457200" lvl="1" indent="0" algn="just">
              <a:buNone/>
            </a:pPr>
            <a:r>
              <a:rPr lang="en-US" sz="2400" b="1" i="0" dirty="0">
                <a:solidFill>
                  <a:schemeClr val="tx2"/>
                </a:solidFill>
                <a:effectLst/>
                <a:latin typeface="proxima-nova"/>
              </a:rPr>
              <a:t>1 Minute or 8 pitches between innings (max)</a:t>
            </a:r>
          </a:p>
          <a:p>
            <a:pPr marL="0" indent="0" algn="just">
              <a:buNone/>
            </a:pPr>
            <a:r>
              <a:rPr lang="en-US" sz="2800" b="1" dirty="0">
                <a:solidFill>
                  <a:schemeClr val="tx2"/>
                </a:solidFill>
                <a:latin typeface="proxima-nova"/>
              </a:rPr>
              <a:t>Pitching Changes</a:t>
            </a:r>
          </a:p>
          <a:p>
            <a:pPr marL="457200" lvl="1" indent="0" algn="just">
              <a:buNone/>
            </a:pPr>
            <a:r>
              <a:rPr lang="en-US" sz="2400" b="1" i="0" dirty="0">
                <a:solidFill>
                  <a:schemeClr val="tx2"/>
                </a:solidFill>
                <a:effectLst/>
                <a:latin typeface="proxima-nova"/>
              </a:rPr>
              <a:t>Record the pitching changes on your line up and any other changes that need to be recorded</a:t>
            </a:r>
          </a:p>
          <a:p>
            <a:pPr marL="457200" lvl="1" indent="0" algn="just">
              <a:buNone/>
            </a:pPr>
            <a:r>
              <a:rPr lang="en-US" sz="2400" b="1" dirty="0">
                <a:solidFill>
                  <a:schemeClr val="tx2"/>
                </a:solidFill>
                <a:latin typeface="proxima-nova"/>
              </a:rPr>
              <a:t>Track how many times the manager/coach talk to the pitcher</a:t>
            </a:r>
            <a:endParaRPr lang="en-US" sz="2400" i="0" dirty="0">
              <a:solidFill>
                <a:schemeClr val="tx2"/>
              </a:solidFill>
              <a:effectLst/>
              <a:latin typeface="proxima-nova"/>
            </a:endParaRPr>
          </a:p>
        </p:txBody>
      </p:sp>
    </p:spTree>
    <p:extLst>
      <p:ext uri="{BB962C8B-B14F-4D97-AF65-F5344CB8AC3E}">
        <p14:creationId xmlns:p14="http://schemas.microsoft.com/office/powerpoint/2010/main" val="28915475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39000">
              <a:schemeClr val="bg1"/>
            </a:gs>
            <a:gs pos="85000">
              <a:schemeClr val="bg1"/>
            </a:gs>
            <a:gs pos="0">
              <a:schemeClr val="accent1">
                <a:lumMod val="5000"/>
                <a:lumOff val="95000"/>
              </a:schemeClr>
            </a:gs>
            <a:gs pos="100000">
              <a:schemeClr val="accent1">
                <a:lumMod val="45000"/>
                <a:lumOff val="55000"/>
              </a:schemeClr>
            </a:gs>
            <a:gs pos="100000">
              <a:srgbClr val="FF0000"/>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479037A-DC8B-BFA5-02A2-1507794F406B}"/>
              </a:ext>
            </a:extLst>
          </p:cNvPr>
          <p:cNvSpPr>
            <a:spLocks noGrp="1"/>
          </p:cNvSpPr>
          <p:nvPr>
            <p:ph type="subTitle" idx="1"/>
          </p:nvPr>
        </p:nvSpPr>
        <p:spPr>
          <a:xfrm>
            <a:off x="5685747" y="4295163"/>
            <a:ext cx="5931016" cy="2030570"/>
          </a:xfrm>
        </p:spPr>
        <p:txBody>
          <a:bodyPr>
            <a:normAutofit fontScale="92500"/>
          </a:bodyPr>
          <a:lstStyle/>
          <a:p>
            <a:pPr algn="ctr"/>
            <a:r>
              <a:rPr lang="en-US" altLang="en-US" sz="9600" b="1" dirty="0">
                <a:solidFill>
                  <a:srgbClr val="0070C0"/>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Thank You</a:t>
            </a:r>
            <a:endParaRPr lang="en-US" sz="9600" dirty="0">
              <a:solidFill>
                <a:srgbClr val="0070C0"/>
              </a:solidFill>
              <a:effectLst>
                <a:outerShdw blurRad="60007" dist="200025" dir="15000000" sy="30000" kx="-1800000" algn="bl" rotWithShape="0">
                  <a:prstClr val="black">
                    <a:alpha val="32000"/>
                  </a:prstClr>
                </a:outerShdw>
              </a:effectLst>
            </a:endParaRPr>
          </a:p>
        </p:txBody>
      </p:sp>
      <p:pic>
        <p:nvPicPr>
          <p:cNvPr id="4" name="Picture 3" descr="SKELL&#10;&#10;Description automatically generated">
            <a:extLst>
              <a:ext uri="{FF2B5EF4-FFF2-40B4-BE49-F238E27FC236}">
                <a16:creationId xmlns:a16="http://schemas.microsoft.com/office/drawing/2014/main" id="{009E59B1-89A9-B856-9A46-FEE78021F6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0376" y="532267"/>
            <a:ext cx="6871248" cy="4120065"/>
          </a:xfrm>
          <a:prstGeom prst="rect">
            <a:avLst/>
          </a:prstGeom>
        </p:spPr>
      </p:pic>
      <p:pic>
        <p:nvPicPr>
          <p:cNvPr id="2" name="Picture 1" descr="A logo of a company&#10;&#10;Description automatically generated">
            <a:extLst>
              <a:ext uri="{FF2B5EF4-FFF2-40B4-BE49-F238E27FC236}">
                <a16:creationId xmlns:a16="http://schemas.microsoft.com/office/drawing/2014/main" id="{CAE315BC-5BA9-A1CF-A748-F6705F196C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2888190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Batting out of Order</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extLst>
              <p:ext uri="{D42A27DB-BD31-4B8C-83A1-F6EECF244321}">
                <p14:modId xmlns:p14="http://schemas.microsoft.com/office/powerpoint/2010/main" val="4128302714"/>
              </p:ext>
            </p:extLst>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9">
            <a:extLst>
              <a:ext uri="{FF2B5EF4-FFF2-40B4-BE49-F238E27FC236}">
                <a16:creationId xmlns:a16="http://schemas.microsoft.com/office/drawing/2014/main" id="{41B3F2EA-BC95-4076-BEDD-CC5AD843AB87}"/>
              </a:ext>
            </a:extLst>
          </p:cNvPr>
          <p:cNvSpPr txBox="1">
            <a:spLocks/>
          </p:cNvSpPr>
          <p:nvPr/>
        </p:nvSpPr>
        <p:spPr>
          <a:xfrm>
            <a:off x="1800445" y="2201431"/>
            <a:ext cx="9307690" cy="3189179"/>
          </a:xfrm>
          <a:prstGeom prst="rect">
            <a:avLst/>
          </a:prstGeom>
        </p:spPr>
        <p:txBody>
          <a:bodyPr vert="horz" lIns="91440" tIns="45720" rIns="91440" bIns="45720" rtlCol="0" anchor="ctr">
            <a:normAutofit fontScale="925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lnSpc>
                <a:spcPct val="150000"/>
              </a:lnSpc>
              <a:buNone/>
            </a:pPr>
            <a:r>
              <a:rPr lang="en-US" sz="2800" b="1" dirty="0">
                <a:solidFill>
                  <a:schemeClr val="tx2"/>
                </a:solidFill>
                <a:latin typeface="proxima-nova"/>
              </a:rPr>
              <a:t>Batting out of order is an </a:t>
            </a:r>
            <a:r>
              <a:rPr lang="en-US" sz="2800" b="1" dirty="0">
                <a:solidFill>
                  <a:schemeClr val="tx2"/>
                </a:solidFill>
                <a:latin typeface="proxima-nova"/>
                <a:hlinkClick r:id="rId7">
                  <a:extLst>
                    <a:ext uri="{A12FA001-AC4F-418D-AE19-62706E023703}">
                      <ahyp:hlinkClr xmlns:ahyp="http://schemas.microsoft.com/office/drawing/2018/hyperlinkcolor" val="tx"/>
                    </a:ext>
                  </a:extLst>
                </a:hlinkClick>
              </a:rPr>
              <a:t>appeal play</a:t>
            </a:r>
            <a:r>
              <a:rPr lang="en-US" sz="2800" b="1" dirty="0">
                <a:solidFill>
                  <a:schemeClr val="tx2"/>
                </a:solidFill>
                <a:latin typeface="proxima-nova"/>
              </a:rPr>
              <a:t>. You should never point out an improper batter on your own initiative, nor should you let the scorekeeper or anyone else "outside the fence" have any say. Only members of the team on defense can ask for time and appeal a batting order issue, although the offense can ask for time and rectify the mistake while the improper batter is still at bat.</a:t>
            </a:r>
          </a:p>
        </p:txBody>
      </p:sp>
      <p:pic>
        <p:nvPicPr>
          <p:cNvPr id="7" name="Picture 6" descr="A logo of a company&#10;&#10;Description automatically generated">
            <a:extLst>
              <a:ext uri="{FF2B5EF4-FFF2-40B4-BE49-F238E27FC236}">
                <a16:creationId xmlns:a16="http://schemas.microsoft.com/office/drawing/2014/main" id="{DCBCD146-974B-BFA0-0856-E7258EA50FD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3292837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Batting out of Order</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9">
            <a:extLst>
              <a:ext uri="{FF2B5EF4-FFF2-40B4-BE49-F238E27FC236}">
                <a16:creationId xmlns:a16="http://schemas.microsoft.com/office/drawing/2014/main" id="{41B3F2EA-BC95-4076-BEDD-CC5AD843AB87}"/>
              </a:ext>
            </a:extLst>
          </p:cNvPr>
          <p:cNvSpPr txBox="1">
            <a:spLocks/>
          </p:cNvSpPr>
          <p:nvPr/>
        </p:nvSpPr>
        <p:spPr>
          <a:xfrm>
            <a:off x="1800445" y="1543574"/>
            <a:ext cx="9663202" cy="4966283"/>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None/>
            </a:pPr>
            <a:r>
              <a:rPr lang="en-US" sz="2000" b="1" dirty="0">
                <a:solidFill>
                  <a:schemeClr val="tx2"/>
                </a:solidFill>
                <a:latin typeface="proxima-nova"/>
              </a:rPr>
              <a:t>Situation</a:t>
            </a:r>
          </a:p>
          <a:p>
            <a:pPr marL="0" indent="0">
              <a:buNone/>
            </a:pPr>
            <a:r>
              <a:rPr lang="en-US" sz="1800" b="1" dirty="0">
                <a:solidFill>
                  <a:schemeClr val="tx2"/>
                </a:solidFill>
                <a:latin typeface="proxima-nova"/>
              </a:rPr>
              <a:t>In the top of the second inning, with one out and base runners on first and third, the batter hits a ground ball up the middle and into center field. The runner scores from third and the runner from first advances to second base on the apparent RBI single. Before the next batter enters the batter’s box, the Manager of the defensive team calls for “time” and approaches the home plate umpire. The Manager notes on the line-up card that the offensive team skipped a batter in the lineup, and requests that the batter who just singled be called out and the run that just scored be disallowed.</a:t>
            </a:r>
          </a:p>
          <a:p>
            <a:pPr marL="0" indent="0">
              <a:buNone/>
            </a:pPr>
            <a:endParaRPr lang="en-US" sz="1200" b="1" dirty="0">
              <a:solidFill>
                <a:schemeClr val="tx2"/>
              </a:solidFill>
              <a:latin typeface="proxima-nova"/>
            </a:endParaRPr>
          </a:p>
          <a:p>
            <a:pPr marL="0" indent="0" algn="ctr">
              <a:buNone/>
            </a:pPr>
            <a:r>
              <a:rPr lang="en-US" sz="2000" b="1" dirty="0">
                <a:solidFill>
                  <a:schemeClr val="tx2"/>
                </a:solidFill>
                <a:latin typeface="proxima-nova"/>
              </a:rPr>
              <a:t>Ruling</a:t>
            </a:r>
          </a:p>
          <a:p>
            <a:pPr marL="0" indent="0">
              <a:buNone/>
            </a:pPr>
            <a:r>
              <a:rPr lang="en-US" sz="1800" b="1" dirty="0">
                <a:solidFill>
                  <a:schemeClr val="tx2"/>
                </a:solidFill>
                <a:latin typeface="proxima-nova"/>
              </a:rPr>
              <a:t>Because of when the defensive Manager brought the offensive team’s oversight to the attention of the umpire, dictated how the umpire ruled. In this instance, because the defensive team appealed to the home plate umpire after the out-of-turn at-bat occurred and before a pitch was delivered to the next batter, the umpire ruled that batter who was supposed to bat in that slot is out, and the result of the out-of-turn batter’s at-bat (the run that scored) is disallowed. The base runners are re-set to first base and third base.</a:t>
            </a:r>
          </a:p>
        </p:txBody>
      </p:sp>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3576981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Batting out of Order</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9">
            <a:extLst>
              <a:ext uri="{FF2B5EF4-FFF2-40B4-BE49-F238E27FC236}">
                <a16:creationId xmlns:a16="http://schemas.microsoft.com/office/drawing/2014/main" id="{41B3F2EA-BC95-4076-BEDD-CC5AD843AB87}"/>
              </a:ext>
            </a:extLst>
          </p:cNvPr>
          <p:cNvSpPr txBox="1">
            <a:spLocks/>
          </p:cNvSpPr>
          <p:nvPr/>
        </p:nvSpPr>
        <p:spPr>
          <a:xfrm>
            <a:off x="1800445" y="1543574"/>
            <a:ext cx="9663202" cy="4966283"/>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2800" b="1" i="0" dirty="0">
                <a:solidFill>
                  <a:schemeClr val="tx2"/>
                </a:solidFill>
                <a:effectLst/>
                <a:latin typeface="proxima-nova"/>
              </a:rPr>
              <a:t>Explanation</a:t>
            </a:r>
          </a:p>
          <a:p>
            <a:pPr marL="0" indent="0" algn="just">
              <a:buNone/>
            </a:pPr>
            <a:r>
              <a:rPr lang="en-US" sz="2000" b="1" i="0" dirty="0">
                <a:solidFill>
                  <a:schemeClr val="tx2"/>
                </a:solidFill>
                <a:effectLst/>
                <a:latin typeface="proxima-nova"/>
              </a:rPr>
              <a:t>Rule 6.07 (b) batting out of turn – states that when an improper batter becomes a runner or is retired, and the defensive team appeals to the umpire before the first pitch to the next batter of either team, or before any play, or attempted play, the umpire shall (1) declare the proper batter out; (2) nullify any advance or score made because of a ball batted by the improper batter’s advance to first base on a hit, error, base on balls, a hit batter, or otherwise. Note: If any base runner advances on their own during an improper at-bat (such as an on wild pitch or passed ball), that advance shall be deemed legal.</a:t>
            </a:r>
          </a:p>
          <a:p>
            <a:pPr marL="0" indent="0" algn="just">
              <a:buNone/>
            </a:pPr>
            <a:r>
              <a:rPr lang="en-US" sz="2000" b="1" i="0" dirty="0">
                <a:solidFill>
                  <a:schemeClr val="tx2"/>
                </a:solidFill>
                <a:effectLst/>
                <a:latin typeface="proxima-nova"/>
              </a:rPr>
              <a:t>There are several situations where batting out of order may occur, resulting in different rulings. Reference rule 6.07 – Batting out of Turn – to get a full understanding of this rule’s application.</a:t>
            </a:r>
          </a:p>
        </p:txBody>
      </p:sp>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3228329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Batting out of Order</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pic>
        <p:nvPicPr>
          <p:cNvPr id="6" name="Picture 5" descr="Diagram&#10;&#10;Description automatically generated">
            <a:extLst>
              <a:ext uri="{FF2B5EF4-FFF2-40B4-BE49-F238E27FC236}">
                <a16:creationId xmlns:a16="http://schemas.microsoft.com/office/drawing/2014/main" id="{5D2D8A1E-25BA-1750-317A-6E182A6CB4F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041785" y="2105180"/>
            <a:ext cx="4825009" cy="4613695"/>
          </a:xfrm>
          <a:prstGeom prst="rect">
            <a:avLst/>
          </a:prstGeom>
        </p:spPr>
      </p:pic>
    </p:spTree>
    <p:extLst>
      <p:ext uri="{BB962C8B-B14F-4D97-AF65-F5344CB8AC3E}">
        <p14:creationId xmlns:p14="http://schemas.microsoft.com/office/powerpoint/2010/main" val="1403917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What is the base path</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9">
            <a:extLst>
              <a:ext uri="{FF2B5EF4-FFF2-40B4-BE49-F238E27FC236}">
                <a16:creationId xmlns:a16="http://schemas.microsoft.com/office/drawing/2014/main" id="{41B3F2EA-BC95-4076-BEDD-CC5AD843AB87}"/>
              </a:ext>
            </a:extLst>
          </p:cNvPr>
          <p:cNvSpPr txBox="1">
            <a:spLocks/>
          </p:cNvSpPr>
          <p:nvPr/>
        </p:nvSpPr>
        <p:spPr>
          <a:xfrm>
            <a:off x="1800445" y="1543574"/>
            <a:ext cx="9663202" cy="4966283"/>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b="1" dirty="0">
                <a:solidFill>
                  <a:schemeClr val="tx2"/>
                </a:solidFill>
                <a:latin typeface="proxima-nova"/>
              </a:rPr>
              <a:t>There is no such thing as a base path (none exists) until a play is made on a runner. The base path is established when a fielder with the ball attempts to tag a runner. Then, and only then, is there a base path. And the base path is a straight line from the runner's position to the base to which he is advancing or retreating.</a:t>
            </a:r>
          </a:p>
          <a:p>
            <a:pPr marL="0" indent="0" algn="just">
              <a:buNone/>
            </a:pPr>
            <a:r>
              <a:rPr lang="en-US" b="1" dirty="0">
                <a:solidFill>
                  <a:schemeClr val="tx2"/>
                </a:solidFill>
                <a:latin typeface="proxima-nova"/>
              </a:rPr>
              <a:t>"A runner's base path is established when the tag attempt occurs and is a straight line from the runner to the base he is attempting to reach safely."</a:t>
            </a:r>
          </a:p>
          <a:p>
            <a:pPr marL="0" indent="0" algn="just">
              <a:buNone/>
            </a:pPr>
            <a:r>
              <a:rPr lang="en-US" b="1" dirty="0">
                <a:solidFill>
                  <a:schemeClr val="tx2"/>
                </a:solidFill>
                <a:latin typeface="proxima-nova"/>
              </a:rPr>
              <a:t>In other words, the base path is established (created) "when the tag attempt occurs.“</a:t>
            </a:r>
          </a:p>
          <a:p>
            <a:pPr marL="0" indent="0" algn="just">
              <a:buNone/>
            </a:pPr>
            <a:r>
              <a:rPr lang="en-US" b="1" dirty="0">
                <a:solidFill>
                  <a:schemeClr val="tx2"/>
                </a:solidFill>
                <a:latin typeface="proxima-nova"/>
              </a:rPr>
              <a:t>The rule allows a runner up to three feet either way off his base path to avoid a tag. </a:t>
            </a:r>
          </a:p>
        </p:txBody>
      </p:sp>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3100659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66B4-BA14-6105-1693-6A5C5445D667}"/>
              </a:ext>
            </a:extLst>
          </p:cNvPr>
          <p:cNvSpPr>
            <a:spLocks noGrp="1"/>
          </p:cNvSpPr>
          <p:nvPr>
            <p:ph type="title"/>
          </p:nvPr>
        </p:nvSpPr>
        <p:spPr>
          <a:xfrm>
            <a:off x="1444934" y="448832"/>
            <a:ext cx="10018713" cy="1752599"/>
          </a:xfrm>
        </p:spPr>
        <p:txBody>
          <a:bodyPr/>
          <a:lstStyle/>
          <a:p>
            <a:pPr algn="ctr"/>
            <a:r>
              <a:rPr lang="en-US" dirty="0">
                <a:solidFill>
                  <a:srgbClr val="FF0000"/>
                </a:solidFill>
                <a:effectLst>
                  <a:outerShdw blurRad="50800" dist="38100" algn="l" rotWithShape="0">
                    <a:prstClr val="black">
                      <a:alpha val="40000"/>
                    </a:prstClr>
                  </a:outerShdw>
                </a:effectLst>
                <a:latin typeface="Verdana Pro Black" panose="020F0502020204030204" pitchFamily="34" charset="0"/>
              </a:rPr>
              <a:t>Runners’ lane violations</a:t>
            </a:r>
          </a:p>
        </p:txBody>
      </p:sp>
      <p:graphicFrame>
        <p:nvGraphicFramePr>
          <p:cNvPr id="4" name="Text Placeholder 9">
            <a:extLst>
              <a:ext uri="{FF2B5EF4-FFF2-40B4-BE49-F238E27FC236}">
                <a16:creationId xmlns:a16="http://schemas.microsoft.com/office/drawing/2014/main" id="{90AD9B95-D77A-4C25-F41A-E4A0964B186A}"/>
              </a:ext>
            </a:extLst>
          </p:cNvPr>
          <p:cNvGraphicFramePr>
            <a:graphicFrameLocks noGrp="1"/>
          </p:cNvGraphicFramePr>
          <p:nvPr>
            <p:ph idx="1"/>
          </p:nvPr>
        </p:nvGraphicFramePr>
        <p:xfrm>
          <a:off x="2103120" y="2105180"/>
          <a:ext cx="8702342" cy="401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9">
            <a:extLst>
              <a:ext uri="{FF2B5EF4-FFF2-40B4-BE49-F238E27FC236}">
                <a16:creationId xmlns:a16="http://schemas.microsoft.com/office/drawing/2014/main" id="{41B3F2EA-BC95-4076-BEDD-CC5AD843AB87}"/>
              </a:ext>
            </a:extLst>
          </p:cNvPr>
          <p:cNvSpPr txBox="1">
            <a:spLocks/>
          </p:cNvSpPr>
          <p:nvPr/>
        </p:nvSpPr>
        <p:spPr>
          <a:xfrm>
            <a:off x="1800445" y="1761689"/>
            <a:ext cx="9201175" cy="4572318"/>
          </a:xfrm>
          <a:prstGeom prst="rect">
            <a:avLst/>
          </a:prstGeom>
        </p:spPr>
        <p:txBody>
          <a:bodyPr vert="horz" lIns="91440" tIns="45720" rIns="91440" bIns="45720" rtlCol="0" anchor="ctr">
            <a:normAutofit fontScale="85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just">
              <a:buNone/>
            </a:pPr>
            <a:r>
              <a:rPr lang="en-US" sz="2800" b="1" i="0" dirty="0">
                <a:solidFill>
                  <a:schemeClr val="tx2"/>
                </a:solidFill>
                <a:effectLst/>
                <a:latin typeface="Face Off M54" panose="02000500000000000000" pitchFamily="2" charset="0"/>
              </a:rPr>
              <a:t>RULE </a:t>
            </a:r>
            <a:r>
              <a:rPr lang="en-US" sz="2800" b="1" dirty="0">
                <a:solidFill>
                  <a:schemeClr val="tx2"/>
                </a:solidFill>
                <a:latin typeface="Face Off M54" panose="02000500000000000000" pitchFamily="2" charset="0"/>
              </a:rPr>
              <a:t>6.05 – A batter is out when – </a:t>
            </a:r>
          </a:p>
          <a:p>
            <a:pPr marL="0" indent="0" algn="just">
              <a:buNone/>
            </a:pPr>
            <a:r>
              <a:rPr lang="en-US" sz="2800" b="1" dirty="0">
                <a:solidFill>
                  <a:schemeClr val="tx2"/>
                </a:solidFill>
                <a:latin typeface="+mj-lt"/>
              </a:rPr>
              <a:t>(</a:t>
            </a:r>
            <a:r>
              <a:rPr lang="en-US" sz="2800" b="1" dirty="0">
                <a:solidFill>
                  <a:schemeClr val="tx2"/>
                </a:solidFill>
                <a:latin typeface="Face Off M54" panose="02000500000000000000" pitchFamily="2" charset="0"/>
              </a:rPr>
              <a:t>j</a:t>
            </a:r>
            <a:r>
              <a:rPr lang="en-US" sz="2800" b="1" dirty="0">
                <a:solidFill>
                  <a:schemeClr val="tx2"/>
                </a:solidFill>
                <a:latin typeface="+mj-lt"/>
              </a:rPr>
              <a:t>)</a:t>
            </a:r>
            <a:endParaRPr lang="en-US" b="1" i="0" dirty="0">
              <a:solidFill>
                <a:schemeClr val="tx2"/>
              </a:solidFill>
              <a:effectLst/>
              <a:latin typeface="proxima-nova"/>
            </a:endParaRPr>
          </a:p>
          <a:p>
            <a:pPr marL="0" indent="0" algn="just">
              <a:buNone/>
            </a:pPr>
            <a:r>
              <a:rPr lang="en-US" sz="2200" b="1" i="0" dirty="0">
                <a:solidFill>
                  <a:schemeClr val="tx2"/>
                </a:solidFill>
                <a:effectLst/>
                <a:latin typeface="proxima-nova"/>
              </a:rPr>
              <a:t>In running the last half of the distance from home base to first base, while the ball is being fielded to first base, he runs outside (to the right of) the three-foot line, or inside (to the left of) the foul line, and in the umpire's judgment in so doing interferes with the fielder taking the throw at first base.</a:t>
            </a:r>
          </a:p>
          <a:p>
            <a:pPr marL="0" indent="0" algn="just">
              <a:buNone/>
            </a:pPr>
            <a:r>
              <a:rPr lang="en-US" sz="2200" b="1" i="0" dirty="0">
                <a:solidFill>
                  <a:schemeClr val="tx2"/>
                </a:solidFill>
                <a:effectLst/>
                <a:latin typeface="proxima-nova"/>
              </a:rPr>
              <a:t>All of the following conditions must be met:</a:t>
            </a:r>
          </a:p>
          <a:p>
            <a:pPr marL="457200" lvl="1" indent="0" algn="just">
              <a:buNone/>
            </a:pPr>
            <a:r>
              <a:rPr lang="en-US" sz="2200" b="1" i="0" dirty="0">
                <a:solidFill>
                  <a:schemeClr val="tx2"/>
                </a:solidFill>
                <a:effectLst/>
                <a:latin typeface="proxima-nova"/>
              </a:rPr>
              <a:t>Throw is coming from behind Batter/Runner</a:t>
            </a:r>
          </a:p>
          <a:p>
            <a:pPr marL="457200" lvl="1" indent="0" algn="just">
              <a:buNone/>
            </a:pPr>
            <a:r>
              <a:rPr lang="en-US" sz="2200" b="1" i="0" dirty="0">
                <a:solidFill>
                  <a:schemeClr val="tx2"/>
                </a:solidFill>
                <a:effectLst/>
                <a:latin typeface="proxima-nova"/>
              </a:rPr>
              <a:t>The defense MUST THROW the ball</a:t>
            </a:r>
          </a:p>
          <a:p>
            <a:pPr marL="457200" lvl="1" indent="0" algn="just">
              <a:buNone/>
            </a:pPr>
            <a:r>
              <a:rPr lang="en-US" sz="2200" b="1" i="0" dirty="0">
                <a:solidFill>
                  <a:schemeClr val="tx2"/>
                </a:solidFill>
                <a:effectLst/>
                <a:latin typeface="proxima-nova"/>
              </a:rPr>
              <a:t>Must be a reasonably catchable throw</a:t>
            </a:r>
          </a:p>
          <a:p>
            <a:pPr marL="457200" lvl="1" indent="0" algn="just">
              <a:buNone/>
            </a:pPr>
            <a:endParaRPr lang="en-US" sz="2200" b="1" i="0" dirty="0">
              <a:solidFill>
                <a:schemeClr val="tx2"/>
              </a:solidFill>
              <a:effectLst/>
              <a:latin typeface="proxima-nova"/>
            </a:endParaRPr>
          </a:p>
          <a:p>
            <a:pPr marL="0" indent="0" algn="just">
              <a:buNone/>
            </a:pPr>
            <a:r>
              <a:rPr lang="en-US" sz="2200" b="1" i="0" dirty="0">
                <a:solidFill>
                  <a:schemeClr val="tx2"/>
                </a:solidFill>
                <a:effectLst/>
                <a:latin typeface="proxima-nova"/>
              </a:rPr>
              <a:t>According to the Approved Ruling: the lines marking the three-foot lane are a part of that lane and a batter-runner is required to have both feet within that three-foot lane or on the lines marking the lane.</a:t>
            </a:r>
          </a:p>
        </p:txBody>
      </p:sp>
      <p:pic>
        <p:nvPicPr>
          <p:cNvPr id="5" name="Picture 4" descr="A logo of a company&#10;&#10;Description automatically generated">
            <a:extLst>
              <a:ext uri="{FF2B5EF4-FFF2-40B4-BE49-F238E27FC236}">
                <a16:creationId xmlns:a16="http://schemas.microsoft.com/office/drawing/2014/main" id="{024F52BA-0B48-0A69-F722-01BC5260E2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001620" y="5658628"/>
            <a:ext cx="924054" cy="914528"/>
          </a:xfrm>
          <a:prstGeom prst="rect">
            <a:avLst/>
          </a:prstGeom>
        </p:spPr>
      </p:pic>
    </p:spTree>
    <p:extLst>
      <p:ext uri="{BB962C8B-B14F-4D97-AF65-F5344CB8AC3E}">
        <p14:creationId xmlns:p14="http://schemas.microsoft.com/office/powerpoint/2010/main" val="26980627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Custom 12">
      <a:dk1>
        <a:srgbClr val="FF0000"/>
      </a:dk1>
      <a:lt1>
        <a:sysClr val="window" lastClr="FFFFFF"/>
      </a:lt1>
      <a:dk2>
        <a:srgbClr val="0F56AB"/>
      </a:dk2>
      <a:lt2>
        <a:srgbClr val="FFFFFF"/>
      </a:lt2>
      <a:accent1>
        <a:srgbClr val="0F56AB"/>
      </a:accent1>
      <a:accent2>
        <a:srgbClr val="FF0000"/>
      </a:accent2>
      <a:accent3>
        <a:srgbClr val="0F56AB"/>
      </a:accent3>
      <a:accent4>
        <a:srgbClr val="FF0000"/>
      </a:accent4>
      <a:accent5>
        <a:srgbClr val="FF0000"/>
      </a:accent5>
      <a:accent6>
        <a:srgbClr val="2C83EC"/>
      </a:accent6>
      <a:hlink>
        <a:srgbClr val="3085ED"/>
      </a:hlink>
      <a:folHlink>
        <a:srgbClr val="FF000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Metadata/LabelInfo.xml><?xml version="1.0" encoding="utf-8"?>
<clbl:labelList xmlns:clbl="http://schemas.microsoft.com/office/2020/mipLabelMetadata">
  <clbl:label id="{b7b74fff-28ac-41dd-8d46-27a8aed43788}" enabled="1" method="Standard" siteId="{70457631-4f69-4ae7-86f9-7ae1d6b2e749}" contentBits="0" removed="0"/>
</clbl:labelList>
</file>

<file path=docProps/app.xml><?xml version="1.0" encoding="utf-8"?>
<Properties xmlns="http://schemas.openxmlformats.org/officeDocument/2006/extended-properties" xmlns:vt="http://schemas.openxmlformats.org/officeDocument/2006/docPropsVTypes">
  <Template>Parallax</Template>
  <TotalTime>471</TotalTime>
  <Words>4336</Words>
  <Application>Microsoft Office PowerPoint</Application>
  <PresentationFormat>Widescreen</PresentationFormat>
  <Paragraphs>207</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Corbel</vt:lpstr>
      <vt:lpstr>Face Off M54</vt:lpstr>
      <vt:lpstr>futura-pt</vt:lpstr>
      <vt:lpstr>proxima-nova</vt:lpstr>
      <vt:lpstr>Verdana Pro Black</vt:lpstr>
      <vt:lpstr>Parallax</vt:lpstr>
      <vt:lpstr>PowerPoint Presentation</vt:lpstr>
      <vt:lpstr>PowerPoint Presentation</vt:lpstr>
      <vt:lpstr>TODAYS TOPICS OF DISCUSION </vt:lpstr>
      <vt:lpstr>Batting out of Order</vt:lpstr>
      <vt:lpstr>Batting out of Order</vt:lpstr>
      <vt:lpstr>Batting out of Order</vt:lpstr>
      <vt:lpstr>Batting out of Order</vt:lpstr>
      <vt:lpstr>What is the base path</vt:lpstr>
      <vt:lpstr>Runners’ lane violations</vt:lpstr>
      <vt:lpstr>Runners’ leaving early (Majors and below)</vt:lpstr>
      <vt:lpstr>Runners’ leaving early</vt:lpstr>
      <vt:lpstr>Illegal Pitches</vt:lpstr>
      <vt:lpstr>Illegal Pitches</vt:lpstr>
      <vt:lpstr>Illegal Pitches</vt:lpstr>
      <vt:lpstr>Illegal Pitches</vt:lpstr>
      <vt:lpstr>Defining Obstruction vs. Interference</vt:lpstr>
      <vt:lpstr>Defining Obstruction vs. Interference</vt:lpstr>
      <vt:lpstr>Defining Obstruction vs. Interference</vt:lpstr>
      <vt:lpstr>Defining Obstruction vs. Interference</vt:lpstr>
      <vt:lpstr>Defining Obstruction vs. Interference</vt:lpstr>
      <vt:lpstr>Defining Obstruction vs. Interference</vt:lpstr>
      <vt:lpstr>Batter/Catcher/Umpire Interference</vt:lpstr>
      <vt:lpstr>Batter/Catcher/Umpire Interference</vt:lpstr>
      <vt:lpstr>Batter/Catcher/Umpire Interference</vt:lpstr>
      <vt:lpstr>Batter/Catcher/Umpire Interference</vt:lpstr>
      <vt:lpstr>Batter/Catcher/Umpire Interference</vt:lpstr>
      <vt:lpstr>Batter/Catcher/Umpire Interference</vt:lpstr>
      <vt:lpstr>Batter/Catcher/Umpire Interference</vt:lpstr>
      <vt:lpstr>When to award bases  and how many</vt:lpstr>
      <vt:lpstr>When to award bases  and how many</vt:lpstr>
      <vt:lpstr>When to AWARD bases  and how many</vt:lpstr>
      <vt:lpstr>What to do with unruly spectator</vt:lpstr>
      <vt:lpstr>Rule misconceptions</vt:lpstr>
      <vt:lpstr>Rule misconceptions</vt:lpstr>
      <vt:lpstr>Rule misconceptions</vt:lpstr>
      <vt:lpstr>Game Management</vt:lpstr>
      <vt:lpstr>Game Management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Brittany Anderson</dc:creator>
  <cp:lastModifiedBy>Brittany Freeze</cp:lastModifiedBy>
  <cp:revision>21</cp:revision>
  <dcterms:created xsi:type="dcterms:W3CDTF">2024-03-05T22:06:49Z</dcterms:created>
  <dcterms:modified xsi:type="dcterms:W3CDTF">2025-02-24T16:45:03Z</dcterms:modified>
</cp:coreProperties>
</file>